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90" r:id="rId2"/>
    <p:sldId id="292" r:id="rId3"/>
    <p:sldId id="293" r:id="rId4"/>
    <p:sldId id="294" r:id="rId5"/>
    <p:sldId id="296" r:id="rId6"/>
    <p:sldId id="297" r:id="rId7"/>
    <p:sldId id="342" r:id="rId8"/>
    <p:sldId id="289" r:id="rId9"/>
    <p:sldId id="343" r:id="rId10"/>
    <p:sldId id="265" r:id="rId11"/>
    <p:sldId id="283" r:id="rId12"/>
    <p:sldId id="284" r:id="rId13"/>
    <p:sldId id="264" r:id="rId14"/>
    <p:sldId id="314" r:id="rId15"/>
    <p:sldId id="315" r:id="rId16"/>
    <p:sldId id="316" r:id="rId17"/>
    <p:sldId id="266" r:id="rId18"/>
    <p:sldId id="267" r:id="rId19"/>
    <p:sldId id="268" r:id="rId20"/>
    <p:sldId id="269" r:id="rId21"/>
    <p:sldId id="317" r:id="rId22"/>
    <p:sldId id="318" r:id="rId23"/>
    <p:sldId id="319" r:id="rId24"/>
    <p:sldId id="270" r:id="rId25"/>
    <p:sldId id="271" r:id="rId26"/>
    <p:sldId id="272" r:id="rId27"/>
    <p:sldId id="273" r:id="rId28"/>
    <p:sldId id="320" r:id="rId29"/>
    <p:sldId id="322" r:id="rId30"/>
    <p:sldId id="323" r:id="rId31"/>
    <p:sldId id="274" r:id="rId32"/>
    <p:sldId id="276" r:id="rId33"/>
    <p:sldId id="275" r:id="rId34"/>
    <p:sldId id="277" r:id="rId35"/>
    <p:sldId id="324" r:id="rId36"/>
    <p:sldId id="328" r:id="rId37"/>
    <p:sldId id="325" r:id="rId38"/>
    <p:sldId id="278" r:id="rId39"/>
    <p:sldId id="280" r:id="rId40"/>
    <p:sldId id="279" r:id="rId41"/>
    <p:sldId id="281" r:id="rId42"/>
    <p:sldId id="329" r:id="rId43"/>
    <p:sldId id="330" r:id="rId44"/>
    <p:sldId id="331" r:id="rId45"/>
    <p:sldId id="282" r:id="rId46"/>
    <p:sldId id="285" r:id="rId47"/>
    <p:sldId id="286" r:id="rId48"/>
    <p:sldId id="287" r:id="rId49"/>
    <p:sldId id="332" r:id="rId50"/>
    <p:sldId id="333" r:id="rId51"/>
    <p:sldId id="334" r:id="rId52"/>
    <p:sldId id="288" r:id="rId53"/>
    <p:sldId id="346" r:id="rId54"/>
    <p:sldId id="305" r:id="rId55"/>
    <p:sldId id="34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58"/>
  </p:normalViewPr>
  <p:slideViewPr>
    <p:cSldViewPr snapToGrid="0">
      <p:cViewPr varScale="1">
        <p:scale>
          <a:sx n="91" d="100"/>
          <a:sy n="91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74BFB-9021-3242-87B6-289B5866E36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E4264-5B6E-7047-B772-086B6EEBE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70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BB9A7-278F-A244-AE63-AA7EA1924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1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BB9A7-278F-A244-AE63-AA7EA19248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3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E1342-FB7C-1FF2-8B1D-6B0BB5EB1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0C743-FD96-6E3B-CE0B-F91864860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09D5B-85A1-B57E-87BB-5B578470D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35E1-EAE5-FD92-524E-6E932E11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37C9B-4394-8E42-57E6-962C1051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6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2439-77F3-EED9-915D-D347153E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7CCBE-78CE-2679-3F28-908427511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81455-1561-3ACA-A287-DC7C6624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28B3B-04D8-EEAF-B6F1-C0313198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9C8E2-9D15-3FB5-085A-FDCDCCEE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37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7EC218-90ED-06F1-8F45-BD59E8440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81C39-26E1-30E7-4A7E-F605F820C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6B143-4285-0CB1-B8EA-F806B5E0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03894-A3F7-DE43-73A9-2C66DC0C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D3DFB-19F2-D0D3-31E4-0DE155C6B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8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01CC-785A-8326-A071-0AB62F00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5A5A2-E839-FB9A-314F-DC48ABBC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079FB-6110-FB80-8F61-852406A5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782D-24FD-E4C3-8722-F620C2E3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36E6-01FA-CE7B-336E-07CF2BB10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0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77DB-6DE7-3B5F-A3DA-EB2EC831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453D4-E385-4E7A-6EA5-4F92D4DBD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1A979-0D93-295A-E27A-CD1A4A81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BA060-6052-794A-4974-DC727F34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51CB4-3B13-48BD-B579-63606FBF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3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2538-9D7E-BE44-F1DB-DE7CE853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59312-4DB2-62EB-64BD-4B1E9D9E7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549E3-9D75-424C-3306-20D1C5645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45DF5-EEC9-3938-1383-95B942BF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60D7D-587F-421B-6CA7-62629E01A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3C898-B501-0281-D63D-0CD92636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4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0D9E-1F29-3CA0-9392-CD24CF4C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423A-7431-C8A1-1CAC-78E44C400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0253A-64C6-7F71-D3D1-B28D75833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4B734-C7C2-E332-392C-E961416E2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89FA9-5049-9C6D-AD5E-D15E9CCB0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E47D1-2A51-3EE9-C82D-E3354D819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BAC1C-869E-33C5-2EF8-4B376E86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2557F-3C4A-13EA-9C7C-5EAC34F7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9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1F5C-06A9-8EBA-43DF-FEC74DC7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178F6E-251E-DA4F-56BD-B7764858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F7324-BCFC-7F68-B304-2D2F5921F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96DFF-32A0-FA9C-48CD-944A8E68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0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D5E58-01A8-B9C4-CE9A-1FCF8327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223FD-4C8F-D600-5A4A-2C065187E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886E0-F0CF-66A8-82C2-573D32B5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1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A9F1-0B94-3A36-9C5C-93A171E5F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80BCD-911A-A1AD-FF49-B96D0C33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2881B-2E1D-F5CE-B81A-83B4D7D96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3B6CC-D3DF-6B20-7329-4E3E6BCA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03056-3B6F-896A-989A-4C763712E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AA304-DAEB-1269-BB34-DB26E95D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5985-6C87-1E25-A162-153921FD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D1FC1-6F9C-3BFF-7BB7-FAC5B4D1C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914B0-413D-B08D-5CA6-3AC8D7461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822A0-6582-C0DB-3FFF-D0E2E7DA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6544A-4DD8-321C-F8C3-09B3C037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15803-2FE9-D221-0D05-6058E181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6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AFF7FC-39E8-78F1-8756-432785F3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5392B-B4AA-383F-19E5-111CCBA39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4B771-8988-86B7-22AA-95C7A98C4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2BB246-84B1-DC45-B486-9241913B0D00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7F986-CE7D-6E7E-B287-D2298B11F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588E-4652-01E4-3126-19E1AFA07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9BD315-FA31-9247-BE1E-5FC3019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24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56D0-4BF9-F533-A5AE-688D2446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Positions in Football are valuable? </a:t>
            </a:r>
            <a:br>
              <a:rPr lang="en-US" dirty="0"/>
            </a:br>
            <a:r>
              <a:rPr lang="en-US" dirty="0"/>
              <a:t>And what will be most valuable in 2 years?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8DE60-5DE3-77FE-8971-C6F46E38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Hypothesis: </a:t>
            </a:r>
            <a:r>
              <a:rPr lang="en-US" dirty="0"/>
              <a:t>If a player in a certain position is approaching 30 years old, they will be considered, everything being equal, past their prime. </a:t>
            </a:r>
          </a:p>
          <a:p>
            <a:pPr marL="0" indent="0">
              <a:buNone/>
            </a:pPr>
            <a:r>
              <a:rPr lang="en-US" dirty="0"/>
              <a:t>Therefore, they will need replacement.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there certain positions in Football that are ageing?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If that is the case, then in two years time, the demand for that position will be high….</a:t>
            </a:r>
          </a:p>
        </p:txBody>
      </p:sp>
    </p:spTree>
    <p:extLst>
      <p:ext uri="{BB962C8B-B14F-4D97-AF65-F5344CB8AC3E}">
        <p14:creationId xmlns:p14="http://schemas.microsoft.com/office/powerpoint/2010/main" val="187226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ogo with a lion head&#10;&#10;Description automatically generated">
            <a:extLst>
              <a:ext uri="{FF2B5EF4-FFF2-40B4-BE49-F238E27FC236}">
                <a16:creationId xmlns:a16="http://schemas.microsoft.com/office/drawing/2014/main" id="{E896E8D9-83CC-BD79-082D-2629C0548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148" y="643467"/>
            <a:ext cx="77917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4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A8D8-8612-DD0F-D3F1-2AE952F8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Premier League Transfers by Position</a:t>
            </a:r>
            <a:br>
              <a:rPr lang="en-US" dirty="0"/>
            </a:br>
            <a:r>
              <a:rPr lang="en-US" sz="3000" dirty="0"/>
              <a:t>Last 6 seasons: 2017/18 – 2022/2023 </a:t>
            </a:r>
            <a:br>
              <a:rPr lang="en-US" sz="3000" dirty="0"/>
            </a:br>
            <a:r>
              <a:rPr lang="en-US" sz="3700" b="1" dirty="0"/>
              <a:t>Number of Transfers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61C30-EE52-F39D-8287-F21182310065}"/>
              </a:ext>
            </a:extLst>
          </p:cNvPr>
          <p:cNvSpPr txBox="1"/>
          <p:nvPr/>
        </p:nvSpPr>
        <p:spPr>
          <a:xfrm>
            <a:off x="351901" y="4796384"/>
            <a:ext cx="4372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pic>
        <p:nvPicPr>
          <p:cNvPr id="8" name="Content Placeholder 7" descr="A screenshot of a calendar&#10;&#10;Description automatically generated">
            <a:extLst>
              <a:ext uri="{FF2B5EF4-FFF2-40B4-BE49-F238E27FC236}">
                <a16:creationId xmlns:a16="http://schemas.microsoft.com/office/drawing/2014/main" id="{11FE84F3-BD2E-D912-4EA3-10DFD96C3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12"/>
          <a:stretch/>
        </p:blipFill>
        <p:spPr>
          <a:xfrm>
            <a:off x="838200" y="1881988"/>
            <a:ext cx="9999133" cy="2296922"/>
          </a:xfrm>
        </p:spPr>
      </p:pic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DD44E89-F09D-A574-80A3-09B758865A7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192220"/>
          <a:ext cx="849846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893">
                  <a:extLst>
                    <a:ext uri="{9D8B030D-6E8A-4147-A177-3AD203B41FA5}">
                      <a16:colId xmlns:a16="http://schemas.microsoft.com/office/drawing/2014/main" val="2553603202"/>
                    </a:ext>
                  </a:extLst>
                </a:gridCol>
                <a:gridCol w="825190">
                  <a:extLst>
                    <a:ext uri="{9D8B030D-6E8A-4147-A177-3AD203B41FA5}">
                      <a16:colId xmlns:a16="http://schemas.microsoft.com/office/drawing/2014/main" val="2702532182"/>
                    </a:ext>
                  </a:extLst>
                </a:gridCol>
                <a:gridCol w="858644">
                  <a:extLst>
                    <a:ext uri="{9D8B030D-6E8A-4147-A177-3AD203B41FA5}">
                      <a16:colId xmlns:a16="http://schemas.microsoft.com/office/drawing/2014/main" val="1430618803"/>
                    </a:ext>
                  </a:extLst>
                </a:gridCol>
                <a:gridCol w="847492">
                  <a:extLst>
                    <a:ext uri="{9D8B030D-6E8A-4147-A177-3AD203B41FA5}">
                      <a16:colId xmlns:a16="http://schemas.microsoft.com/office/drawing/2014/main" val="307300032"/>
                    </a:ext>
                  </a:extLst>
                </a:gridCol>
                <a:gridCol w="836342">
                  <a:extLst>
                    <a:ext uri="{9D8B030D-6E8A-4147-A177-3AD203B41FA5}">
                      <a16:colId xmlns:a16="http://schemas.microsoft.com/office/drawing/2014/main" val="620935887"/>
                    </a:ext>
                  </a:extLst>
                </a:gridCol>
                <a:gridCol w="3368905">
                  <a:extLst>
                    <a:ext uri="{9D8B030D-6E8A-4147-A177-3AD203B41FA5}">
                      <a16:colId xmlns:a16="http://schemas.microsoft.com/office/drawing/2014/main" val="4223233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46507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B63514-08A9-5055-F9AE-105CDDC173A3}"/>
              </a:ext>
            </a:extLst>
          </p:cNvPr>
          <p:cNvGraphicFramePr>
            <a:graphicFrameLocks noGrp="1"/>
          </p:cNvGraphicFramePr>
          <p:nvPr/>
        </p:nvGraphicFramePr>
        <p:xfrm>
          <a:off x="5837765" y="4187330"/>
          <a:ext cx="492054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880">
                  <a:extLst>
                    <a:ext uri="{9D8B030D-6E8A-4147-A177-3AD203B41FA5}">
                      <a16:colId xmlns:a16="http://schemas.microsoft.com/office/drawing/2014/main" val="747033928"/>
                    </a:ext>
                  </a:extLst>
                </a:gridCol>
                <a:gridCol w="725444">
                  <a:extLst>
                    <a:ext uri="{9D8B030D-6E8A-4147-A177-3AD203B41FA5}">
                      <a16:colId xmlns:a16="http://schemas.microsoft.com/office/drawing/2014/main" val="3297902589"/>
                    </a:ext>
                  </a:extLst>
                </a:gridCol>
                <a:gridCol w="1343378">
                  <a:extLst>
                    <a:ext uri="{9D8B030D-6E8A-4147-A177-3AD203B41FA5}">
                      <a16:colId xmlns:a16="http://schemas.microsoft.com/office/drawing/2014/main" val="3197764751"/>
                    </a:ext>
                  </a:extLst>
                </a:gridCol>
                <a:gridCol w="1986843">
                  <a:extLst>
                    <a:ext uri="{9D8B030D-6E8A-4147-A177-3AD203B41FA5}">
                      <a16:colId xmlns:a16="http://schemas.microsoft.com/office/drawing/2014/main" val="18467883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346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288C58-DEE9-91A1-7790-E9EE257DA027}"/>
              </a:ext>
            </a:extLst>
          </p:cNvPr>
          <p:cNvSpPr txBox="1"/>
          <p:nvPr/>
        </p:nvSpPr>
        <p:spPr>
          <a:xfrm>
            <a:off x="9121422" y="1563823"/>
            <a:ext cx="14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Fee in €m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47C08-8A60-D2C6-92D7-590D44B6715C}"/>
              </a:ext>
            </a:extLst>
          </p:cNvPr>
          <p:cNvSpPr txBox="1"/>
          <p:nvPr/>
        </p:nvSpPr>
        <p:spPr>
          <a:xfrm>
            <a:off x="4302477" y="4796384"/>
            <a:ext cx="9276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• Number of transfers highest last season in last six years</a:t>
            </a:r>
          </a:p>
          <a:p>
            <a:r>
              <a:rPr lang="en-US" dirty="0"/>
              <a:t>• Wingers/AM transferred in the most, Goalkeepers the least</a:t>
            </a:r>
          </a:p>
          <a:p>
            <a:r>
              <a:rPr lang="en-US" dirty="0"/>
              <a:t>(46/147 = 31%) of Winger /AM transfers </a:t>
            </a:r>
          </a:p>
          <a:p>
            <a:r>
              <a:rPr lang="en-US" dirty="0"/>
              <a:t>• Highest fee of Goalkeeper more than 66% (80/121) of that of the highest category</a:t>
            </a:r>
          </a:p>
        </p:txBody>
      </p:sp>
    </p:spTree>
    <p:extLst>
      <p:ext uri="{BB962C8B-B14F-4D97-AF65-F5344CB8AC3E}">
        <p14:creationId xmlns:p14="http://schemas.microsoft.com/office/powerpoint/2010/main" val="242529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046-782E-529E-3BB1-1937348A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Premier League Transfers by Position</a:t>
            </a:r>
            <a:br>
              <a:rPr lang="en-US" dirty="0"/>
            </a:br>
            <a:r>
              <a:rPr lang="en-US" sz="4400" dirty="0"/>
              <a:t>Last 6 seasons: 2017/18 – 2022/2023 </a:t>
            </a:r>
            <a:br>
              <a:rPr lang="en-US" sz="4400" dirty="0"/>
            </a:br>
            <a:r>
              <a:rPr lang="en-US" sz="4400" b="1" dirty="0"/>
              <a:t>Median Transfer Fee per Position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49E4E-7631-31BB-7326-60C036F1A55D}"/>
              </a:ext>
            </a:extLst>
          </p:cNvPr>
          <p:cNvSpPr txBox="1"/>
          <p:nvPr/>
        </p:nvSpPr>
        <p:spPr>
          <a:xfrm>
            <a:off x="194872" y="5702880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pic>
        <p:nvPicPr>
          <p:cNvPr id="4" name="Picture 3" descr="A screenshot of a white sheet with numbers&#10;&#10;Description automatically generated">
            <a:extLst>
              <a:ext uri="{FF2B5EF4-FFF2-40B4-BE49-F238E27FC236}">
                <a16:creationId xmlns:a16="http://schemas.microsoft.com/office/drawing/2014/main" id="{6E860F18-854C-2E40-AE36-8D26DF297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/>
          <a:stretch/>
        </p:blipFill>
        <p:spPr>
          <a:xfrm>
            <a:off x="420502" y="2572023"/>
            <a:ext cx="11549299" cy="1713953"/>
          </a:xfrm>
          <a:prstGeom prst="rect">
            <a:avLst/>
          </a:prstGeom>
        </p:spPr>
      </p:pic>
      <p:pic>
        <p:nvPicPr>
          <p:cNvPr id="6" name="Picture 5" descr="A close up of a number&#10;&#10;Description automatically generated">
            <a:extLst>
              <a:ext uri="{FF2B5EF4-FFF2-40B4-BE49-F238E27FC236}">
                <a16:creationId xmlns:a16="http://schemas.microsoft.com/office/drawing/2014/main" id="{6AAB85C7-7C9B-F3EC-2CAC-B0AE938FE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52"/>
          <a:stretch/>
        </p:blipFill>
        <p:spPr>
          <a:xfrm>
            <a:off x="194873" y="2628000"/>
            <a:ext cx="242932" cy="1657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343773-FB07-1E45-EDE2-1D56708D24BF}"/>
              </a:ext>
            </a:extLst>
          </p:cNvPr>
          <p:cNvSpPr txBox="1"/>
          <p:nvPr/>
        </p:nvSpPr>
        <p:spPr>
          <a:xfrm>
            <a:off x="5321300" y="4502551"/>
            <a:ext cx="9276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Centre-Forwards the most expensive players followed by Wingers/AMs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Then Midfielders and Centre-Backs, then Fullback’s, then Goalkeepers.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• GK around 38% of highest median transfer (6.18/16.30)  </a:t>
            </a:r>
          </a:p>
          <a:p>
            <a:r>
              <a:rPr lang="en-US" dirty="0"/>
              <a:t>   and 59% (11.91/20.60) of highest mean transfer</a:t>
            </a:r>
          </a:p>
        </p:txBody>
      </p:sp>
    </p:spTree>
    <p:extLst>
      <p:ext uri="{BB962C8B-B14F-4D97-AF65-F5344CB8AC3E}">
        <p14:creationId xmlns:p14="http://schemas.microsoft.com/office/powerpoint/2010/main" val="420861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with colorful squares and lines&#10;&#10;Description automatically generated">
            <a:extLst>
              <a:ext uri="{FF2B5EF4-FFF2-40B4-BE49-F238E27FC236}">
                <a16:creationId xmlns:a16="http://schemas.microsoft.com/office/drawing/2014/main" id="{4AD2E852-94C1-7938-4447-84E1E258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34" y="101600"/>
            <a:ext cx="10582666" cy="66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1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E14D-D2D7-E7E5-0F63-64542B1E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Overview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4AB9C88-1A79-60DD-C622-4FDB92FA3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760" y="2260124"/>
            <a:ext cx="10515600" cy="18973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55A1E-96A8-6B46-BAE0-964FAB4320A5}"/>
              </a:ext>
            </a:extLst>
          </p:cNvPr>
          <p:cNvSpPr txBox="1"/>
          <p:nvPr/>
        </p:nvSpPr>
        <p:spPr>
          <a:xfrm>
            <a:off x="838199" y="4844146"/>
            <a:ext cx="10246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Insight:</a:t>
            </a:r>
          </a:p>
          <a:p>
            <a:r>
              <a:rPr lang="en-US" dirty="0"/>
              <a:t>• Last season highest for both mean and median transfer fee</a:t>
            </a:r>
          </a:p>
          <a:p>
            <a:r>
              <a:rPr lang="en-US" dirty="0"/>
              <a:t>• Last season (2022) also had the greatest number of transfers (incomings) and total expenditure </a:t>
            </a:r>
          </a:p>
        </p:txBody>
      </p:sp>
    </p:spTree>
    <p:extLst>
      <p:ext uri="{BB962C8B-B14F-4D97-AF65-F5344CB8AC3E}">
        <p14:creationId xmlns:p14="http://schemas.microsoft.com/office/powerpoint/2010/main" val="134877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07BB-B560-5773-62CF-FE0C7B39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specific positions </a:t>
            </a:r>
          </a:p>
        </p:txBody>
      </p:sp>
      <p:pic>
        <p:nvPicPr>
          <p:cNvPr id="5" name="Content Placeholder 4" descr="A table with numbers and a number of numbers&#10;&#10;Description automatically generated">
            <a:extLst>
              <a:ext uri="{FF2B5EF4-FFF2-40B4-BE49-F238E27FC236}">
                <a16:creationId xmlns:a16="http://schemas.microsoft.com/office/drawing/2014/main" id="{24E40F31-3359-E87D-A0F6-E9C850570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773" y="1812850"/>
            <a:ext cx="10379299" cy="28590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8A6D5-8499-27A0-DB10-2BB40F3FAD89}"/>
              </a:ext>
            </a:extLst>
          </p:cNvPr>
          <p:cNvSpPr txBox="1"/>
          <p:nvPr/>
        </p:nvSpPr>
        <p:spPr>
          <a:xfrm>
            <a:off x="7814132" y="5247557"/>
            <a:ext cx="6108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Note:</a:t>
            </a:r>
          </a:p>
          <a:p>
            <a:r>
              <a:rPr lang="en-US" dirty="0"/>
              <a:t>Last 6 seasons of PL Transfers (Incomings)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B0777-EBBD-3324-8202-1377DB961996}"/>
              </a:ext>
            </a:extLst>
          </p:cNvPr>
          <p:cNvSpPr txBox="1"/>
          <p:nvPr/>
        </p:nvSpPr>
        <p:spPr>
          <a:xfrm>
            <a:off x="116637" y="5288462"/>
            <a:ext cx="736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CF’s and DMs went for the most amount of money (DMs&gt;CMs)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LB and LW went for more money than RB and RW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CB’s the most transferred in position followed by CF’s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5E82F-29E4-3ABD-882D-E95A68D9CDED}"/>
              </a:ext>
            </a:extLst>
          </p:cNvPr>
          <p:cNvSpPr txBox="1"/>
          <p:nvPr/>
        </p:nvSpPr>
        <p:spPr>
          <a:xfrm>
            <a:off x="1703232" y="4919130"/>
            <a:ext cx="6961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LEFT SIDE FAVORITISM!</a:t>
            </a:r>
          </a:p>
        </p:txBody>
      </p:sp>
    </p:spTree>
    <p:extLst>
      <p:ext uri="{BB962C8B-B14F-4D97-AF65-F5344CB8AC3E}">
        <p14:creationId xmlns:p14="http://schemas.microsoft.com/office/powerpoint/2010/main" val="3185407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1D73-538B-C263-389A-779A2837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2876"/>
            <a:ext cx="10515600" cy="1325563"/>
          </a:xfrm>
        </p:spPr>
        <p:txBody>
          <a:bodyPr/>
          <a:lstStyle/>
          <a:p>
            <a:r>
              <a:rPr lang="en-US" dirty="0"/>
              <a:t>Focusing on specific positions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F5DAD-E925-D56D-B0A3-B00E9624D199}"/>
              </a:ext>
            </a:extLst>
          </p:cNvPr>
          <p:cNvSpPr txBox="1"/>
          <p:nvPr/>
        </p:nvSpPr>
        <p:spPr>
          <a:xfrm>
            <a:off x="838200" y="6162925"/>
            <a:ext cx="54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Insight: </a:t>
            </a:r>
            <a:r>
              <a:rPr lang="en-US" dirty="0"/>
              <a:t>GK only accounted for just under 5% of transfer expenditure.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6DE80-F2A7-4631-E008-7A1A57F2265A}"/>
              </a:ext>
            </a:extLst>
          </p:cNvPr>
          <p:cNvSpPr txBox="1"/>
          <p:nvPr/>
        </p:nvSpPr>
        <p:spPr>
          <a:xfrm>
            <a:off x="6251222" y="6149881"/>
            <a:ext cx="54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of an even spread of percentage of expenditure although more 'attacking’ players favored in general</a:t>
            </a:r>
          </a:p>
        </p:txBody>
      </p:sp>
      <p:pic>
        <p:nvPicPr>
          <p:cNvPr id="4" name="Picture 3" descr="A table with numbers and a number of transfer&#10;&#10;Description automatically generated">
            <a:extLst>
              <a:ext uri="{FF2B5EF4-FFF2-40B4-BE49-F238E27FC236}">
                <a16:creationId xmlns:a16="http://schemas.microsoft.com/office/drawing/2014/main" id="{818D7747-94C5-54A7-4DC3-664877D40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22" y="1022004"/>
            <a:ext cx="9571415" cy="2718900"/>
          </a:xfrm>
          <a:prstGeom prst="rect">
            <a:avLst/>
          </a:prstGeom>
        </p:spPr>
      </p:pic>
      <p:pic>
        <p:nvPicPr>
          <p:cNvPr id="10" name="Content Placeholder 9" descr="A table with numbers and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B1F51CAA-264D-0EF7-EE60-8A8E12157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3422" y="4008122"/>
            <a:ext cx="9571415" cy="1827874"/>
          </a:xfrm>
        </p:spPr>
      </p:pic>
    </p:spTree>
    <p:extLst>
      <p:ext uri="{BB962C8B-B14F-4D97-AF65-F5344CB8AC3E}">
        <p14:creationId xmlns:p14="http://schemas.microsoft.com/office/powerpoint/2010/main" val="53895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ogo of a football ball&#10;&#10;Description automatically generated">
            <a:extLst>
              <a:ext uri="{FF2B5EF4-FFF2-40B4-BE49-F238E27FC236}">
                <a16:creationId xmlns:a16="http://schemas.microsoft.com/office/drawing/2014/main" id="{4F22FD3D-1CF2-9E4F-3EFF-7BE1A160D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71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0EE26-3CD7-8AC0-8E54-494EC315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 Liga Transfers by Position</a:t>
            </a:r>
            <a:br>
              <a:rPr lang="en-US" dirty="0"/>
            </a:br>
            <a:r>
              <a:rPr lang="en-US" sz="3000" dirty="0"/>
              <a:t>Last 6 seasons: 2017/18 – 2022/2023 </a:t>
            </a:r>
            <a:br>
              <a:rPr lang="en-US" sz="3000" dirty="0"/>
            </a:br>
            <a:r>
              <a:rPr lang="en-US" sz="3700" b="1" dirty="0"/>
              <a:t>Number of Transfers</a:t>
            </a:r>
            <a:endParaRPr lang="en-US" dirty="0"/>
          </a:p>
        </p:txBody>
      </p:sp>
      <p:pic>
        <p:nvPicPr>
          <p:cNvPr id="5" name="Picture 4" descr="A calendar with numbers and numbers&#10;&#10;Description automatically generated">
            <a:extLst>
              <a:ext uri="{FF2B5EF4-FFF2-40B4-BE49-F238E27FC236}">
                <a16:creationId xmlns:a16="http://schemas.microsoft.com/office/drawing/2014/main" id="{C2CBE4D2-72D1-B695-CD1D-6961555F5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6"/>
          <a:stretch/>
        </p:blipFill>
        <p:spPr>
          <a:xfrm>
            <a:off x="543261" y="2009190"/>
            <a:ext cx="10650073" cy="253538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03B4FAB-B089-B29F-9517-0D3801007657}"/>
              </a:ext>
            </a:extLst>
          </p:cNvPr>
          <p:cNvGraphicFramePr>
            <a:graphicFrameLocks noGrp="1"/>
          </p:cNvGraphicFramePr>
          <p:nvPr/>
        </p:nvGraphicFramePr>
        <p:xfrm>
          <a:off x="756438" y="4492716"/>
          <a:ext cx="813916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403">
                  <a:extLst>
                    <a:ext uri="{9D8B030D-6E8A-4147-A177-3AD203B41FA5}">
                      <a16:colId xmlns:a16="http://schemas.microsoft.com/office/drawing/2014/main" val="2553603202"/>
                    </a:ext>
                  </a:extLst>
                </a:gridCol>
                <a:gridCol w="869514">
                  <a:extLst>
                    <a:ext uri="{9D8B030D-6E8A-4147-A177-3AD203B41FA5}">
                      <a16:colId xmlns:a16="http://schemas.microsoft.com/office/drawing/2014/main" val="2702532182"/>
                    </a:ext>
                  </a:extLst>
                </a:gridCol>
                <a:gridCol w="882127">
                  <a:extLst>
                    <a:ext uri="{9D8B030D-6E8A-4147-A177-3AD203B41FA5}">
                      <a16:colId xmlns:a16="http://schemas.microsoft.com/office/drawing/2014/main" val="1430618803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307300032"/>
                    </a:ext>
                  </a:extLst>
                </a:gridCol>
                <a:gridCol w="839097">
                  <a:extLst>
                    <a:ext uri="{9D8B030D-6E8A-4147-A177-3AD203B41FA5}">
                      <a16:colId xmlns:a16="http://schemas.microsoft.com/office/drawing/2014/main" val="620935887"/>
                    </a:ext>
                  </a:extLst>
                </a:gridCol>
                <a:gridCol w="3000411">
                  <a:extLst>
                    <a:ext uri="{9D8B030D-6E8A-4147-A177-3AD203B41FA5}">
                      <a16:colId xmlns:a16="http://schemas.microsoft.com/office/drawing/2014/main" val="4223233672"/>
                    </a:ext>
                  </a:extLst>
                </a:gridCol>
              </a:tblGrid>
              <a:tr h="318502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46507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2C7FC8-3C3C-2298-A09A-066FB66EDA99}"/>
              </a:ext>
            </a:extLst>
          </p:cNvPr>
          <p:cNvGraphicFramePr>
            <a:graphicFrameLocks noGrp="1"/>
          </p:cNvGraphicFramePr>
          <p:nvPr/>
        </p:nvGraphicFramePr>
        <p:xfrm>
          <a:off x="5884433" y="4492427"/>
          <a:ext cx="53089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42">
                  <a:extLst>
                    <a:ext uri="{9D8B030D-6E8A-4147-A177-3AD203B41FA5}">
                      <a16:colId xmlns:a16="http://schemas.microsoft.com/office/drawing/2014/main" val="747033928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3297902589"/>
                    </a:ext>
                  </a:extLst>
                </a:gridCol>
                <a:gridCol w="1366221">
                  <a:extLst>
                    <a:ext uri="{9D8B030D-6E8A-4147-A177-3AD203B41FA5}">
                      <a16:colId xmlns:a16="http://schemas.microsoft.com/office/drawing/2014/main" val="3197764751"/>
                    </a:ext>
                  </a:extLst>
                </a:gridCol>
                <a:gridCol w="2178425">
                  <a:extLst>
                    <a:ext uri="{9D8B030D-6E8A-4147-A177-3AD203B41FA5}">
                      <a16:colId xmlns:a16="http://schemas.microsoft.com/office/drawing/2014/main" val="1846788335"/>
                    </a:ext>
                  </a:extLst>
                </a:gridCol>
              </a:tblGrid>
              <a:tr h="3185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346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B8665C6-43BF-ED97-1C24-4A321E84238A}"/>
              </a:ext>
            </a:extLst>
          </p:cNvPr>
          <p:cNvSpPr txBox="1"/>
          <p:nvPr/>
        </p:nvSpPr>
        <p:spPr>
          <a:xfrm>
            <a:off x="351901" y="4796384"/>
            <a:ext cx="4372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4E146-D284-FE45-522A-B853804B4893}"/>
              </a:ext>
            </a:extLst>
          </p:cNvPr>
          <p:cNvSpPr txBox="1"/>
          <p:nvPr/>
        </p:nvSpPr>
        <p:spPr>
          <a:xfrm>
            <a:off x="4470456" y="4858187"/>
            <a:ext cx="9276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  <a:endParaRPr lang="en-US" dirty="0"/>
          </a:p>
          <a:p>
            <a:r>
              <a:rPr lang="en-US" dirty="0"/>
              <a:t>• Wingers/AM transferred in the most, Goalkeepers the least (similar to the PL)</a:t>
            </a:r>
          </a:p>
        </p:txBody>
      </p:sp>
    </p:spTree>
    <p:extLst>
      <p:ext uri="{BB962C8B-B14F-4D97-AF65-F5344CB8AC3E}">
        <p14:creationId xmlns:p14="http://schemas.microsoft.com/office/powerpoint/2010/main" val="241265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4967-E201-A1EC-D074-8972A196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 Liga Transfers by Position</a:t>
            </a:r>
            <a:br>
              <a:rPr lang="en-US" dirty="0"/>
            </a:br>
            <a:r>
              <a:rPr lang="en-US" sz="4400" dirty="0"/>
              <a:t>Last 6 seasons: 2017/18 – 2022/2023 </a:t>
            </a:r>
            <a:br>
              <a:rPr lang="en-US" sz="4400" dirty="0"/>
            </a:br>
            <a:r>
              <a:rPr lang="en-US" sz="4400" b="1" dirty="0"/>
              <a:t>Median Transfer Fee per Position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5636F-319B-EB3A-DB95-41478C0062EB}"/>
              </a:ext>
            </a:extLst>
          </p:cNvPr>
          <p:cNvSpPr txBox="1"/>
          <p:nvPr/>
        </p:nvSpPr>
        <p:spPr>
          <a:xfrm>
            <a:off x="194872" y="5702880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pic>
        <p:nvPicPr>
          <p:cNvPr id="6" name="Picture 5" descr="A table with numbers and a rainbow colored tab&#10;&#10;Description automatically generated">
            <a:extLst>
              <a:ext uri="{FF2B5EF4-FFF2-40B4-BE49-F238E27FC236}">
                <a16:creationId xmlns:a16="http://schemas.microsoft.com/office/drawing/2014/main" id="{2A88824B-5F2D-17D0-3DC3-E280BA2DE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2"/>
          <a:stretch/>
        </p:blipFill>
        <p:spPr>
          <a:xfrm>
            <a:off x="816946" y="2273411"/>
            <a:ext cx="10972836" cy="200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95220-6954-2F5A-7549-F6E8657095DA}"/>
              </a:ext>
            </a:extLst>
          </p:cNvPr>
          <p:cNvSpPr txBox="1"/>
          <p:nvPr/>
        </p:nvSpPr>
        <p:spPr>
          <a:xfrm>
            <a:off x="194872" y="5702880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DE010-6F73-3AE3-8AA6-84DA6D86BFF7}"/>
              </a:ext>
            </a:extLst>
          </p:cNvPr>
          <p:cNvSpPr txBox="1"/>
          <p:nvPr/>
        </p:nvSpPr>
        <p:spPr>
          <a:xfrm>
            <a:off x="5321300" y="4502551"/>
            <a:ext cx="9276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Wingers/AM the most expensive players followed by DM/CM and CF’s</a:t>
            </a:r>
          </a:p>
          <a:p>
            <a:r>
              <a:rPr lang="en-US" dirty="0">
                <a:highlight>
                  <a:srgbClr val="FFFF00"/>
                </a:highlight>
              </a:rPr>
              <a:t>• Then CB’s, then FB’s, then GK</a:t>
            </a:r>
          </a:p>
          <a:p>
            <a:r>
              <a:rPr lang="en-US" dirty="0">
                <a:highlight>
                  <a:srgbClr val="FFFF00"/>
                </a:highlight>
              </a:rPr>
              <a:t>(Similar trend to the PL if you reverse CF and Winger/AM)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• GK around 45% of highest median transfer (1.90/4.25)  </a:t>
            </a:r>
          </a:p>
          <a:p>
            <a:r>
              <a:rPr lang="en-US" dirty="0"/>
              <a:t>   and 34% (4.97/14.52) of highest mean transfer</a:t>
            </a:r>
          </a:p>
        </p:txBody>
      </p:sp>
    </p:spTree>
    <p:extLst>
      <p:ext uri="{BB962C8B-B14F-4D97-AF65-F5344CB8AC3E}">
        <p14:creationId xmlns:p14="http://schemas.microsoft.com/office/powerpoint/2010/main" val="767188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E836-D5B3-4148-A789-DC850C245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4600" dirty="0"/>
              <a:t>When do players peak?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F8F5-8B90-CBCF-86E1-19038323D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 10 years of Premier League data</a:t>
            </a:r>
          </a:p>
          <a:p>
            <a:r>
              <a:rPr lang="en-GB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 on player’s age at start of season, how many minutes did they play?</a:t>
            </a:r>
          </a:p>
          <a:p>
            <a:r>
              <a:rPr lang="en-GB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Divide minutes played per age category by total minutes played by all players in that position.</a:t>
            </a:r>
          </a:p>
          <a:p>
            <a:endParaRPr lang="en-US" sz="2200" dirty="0"/>
          </a:p>
        </p:txBody>
      </p:sp>
      <p:pic>
        <p:nvPicPr>
          <p:cNvPr id="4" name="Content Placeholder 4" descr="A black and white chart with red squares&#10;&#10;Description automatically generated">
            <a:extLst>
              <a:ext uri="{FF2B5EF4-FFF2-40B4-BE49-F238E27FC236}">
                <a16:creationId xmlns:a16="http://schemas.microsoft.com/office/drawing/2014/main" id="{9A0E4A2F-CFFC-78E0-D2E9-AAD863A5B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0" r="4" b="95"/>
          <a:stretch/>
        </p:blipFill>
        <p:spPr>
          <a:xfrm>
            <a:off x="5229168" y="640080"/>
            <a:ext cx="575397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0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5700-016F-3A0E-78C8-31F6605E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CA3885F0-49F8-7315-8551-EB3847AAF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" t="3867" r="-132" b="-1170"/>
          <a:stretch/>
        </p:blipFill>
        <p:spPr>
          <a:xfrm>
            <a:off x="475116" y="179062"/>
            <a:ext cx="10394942" cy="657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2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62A0-CBC8-9642-DFE3-82F081BF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Liga Overview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E7ECB50-25B6-7CE5-4693-7642EFE25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06" y="2070621"/>
            <a:ext cx="11907187" cy="20571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BD2B63-F582-9B02-9823-FC9DFC97922F}"/>
              </a:ext>
            </a:extLst>
          </p:cNvPr>
          <p:cNvSpPr txBox="1"/>
          <p:nvPr/>
        </p:nvSpPr>
        <p:spPr>
          <a:xfrm>
            <a:off x="838199" y="4844146"/>
            <a:ext cx="10246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Insight:</a:t>
            </a:r>
          </a:p>
          <a:p>
            <a:r>
              <a:rPr lang="en-US" dirty="0"/>
              <a:t>• Number of transfers drop in 2020 as well as median/mean transfer fee and expenditure</a:t>
            </a:r>
          </a:p>
          <a:p>
            <a:r>
              <a:rPr lang="en-US" dirty="0"/>
              <a:t>• However, 2022 indicates recovery in all metrics (# Transfers, median/mean transfer fee and expenditure)</a:t>
            </a:r>
          </a:p>
        </p:txBody>
      </p:sp>
    </p:spTree>
    <p:extLst>
      <p:ext uri="{BB962C8B-B14F-4D97-AF65-F5344CB8AC3E}">
        <p14:creationId xmlns:p14="http://schemas.microsoft.com/office/powerpoint/2010/main" val="4181240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B8B6-ED96-3C12-FBAA-C73F7285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specific positions</a:t>
            </a:r>
          </a:p>
        </p:txBody>
      </p:sp>
      <p:pic>
        <p:nvPicPr>
          <p:cNvPr id="5" name="Content Placeholder 4" descr="A table with numbers and a number of objects&#10;&#10;Description automatically generated">
            <a:extLst>
              <a:ext uri="{FF2B5EF4-FFF2-40B4-BE49-F238E27FC236}">
                <a16:creationId xmlns:a16="http://schemas.microsoft.com/office/drawing/2014/main" id="{9DF79734-C6E0-CE2D-9A0B-8CD934781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27"/>
          <a:stretch/>
        </p:blipFill>
        <p:spPr>
          <a:xfrm>
            <a:off x="775435" y="1690688"/>
            <a:ext cx="10641130" cy="30896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CEE8F-ED51-3FC3-A6D6-FC63750AB3BA}"/>
              </a:ext>
            </a:extLst>
          </p:cNvPr>
          <p:cNvSpPr txBox="1"/>
          <p:nvPr/>
        </p:nvSpPr>
        <p:spPr>
          <a:xfrm>
            <a:off x="7294843" y="5247557"/>
            <a:ext cx="6108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Note:</a:t>
            </a:r>
          </a:p>
          <a:p>
            <a:r>
              <a:rPr lang="en-US" dirty="0"/>
              <a:t>Last 6 seasons of La Liga Transfers (Incomings)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68409-A136-025F-301E-5486EF283911}"/>
              </a:ext>
            </a:extLst>
          </p:cNvPr>
          <p:cNvSpPr txBox="1"/>
          <p:nvPr/>
        </p:nvSpPr>
        <p:spPr>
          <a:xfrm>
            <a:off x="65513" y="5016725"/>
            <a:ext cx="7367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• Left Wingers went for the most amount of money (median)</a:t>
            </a:r>
          </a:p>
          <a:p>
            <a:r>
              <a:rPr lang="en-US" dirty="0"/>
              <a:t>• Wingers (LW&gt;RW) but FBs (RB&gt;LB)</a:t>
            </a:r>
          </a:p>
          <a:p>
            <a:r>
              <a:rPr lang="en-US" dirty="0"/>
              <a:t>• GK least valuable</a:t>
            </a:r>
          </a:p>
          <a:p>
            <a:r>
              <a:rPr lang="en-US" dirty="0"/>
              <a:t>• CF’s the most transferred in position with CB’s second (flipped in the PL)</a:t>
            </a:r>
          </a:p>
        </p:txBody>
      </p:sp>
    </p:spTree>
    <p:extLst>
      <p:ext uri="{BB962C8B-B14F-4D97-AF65-F5344CB8AC3E}">
        <p14:creationId xmlns:p14="http://schemas.microsoft.com/office/powerpoint/2010/main" val="846225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A691-7999-DE61-BAC0-7DBDEBCF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196" y="-268898"/>
            <a:ext cx="10515600" cy="1325563"/>
          </a:xfrm>
        </p:spPr>
        <p:txBody>
          <a:bodyPr/>
          <a:lstStyle/>
          <a:p>
            <a:r>
              <a:rPr lang="en-US" dirty="0"/>
              <a:t>Focusing on specific positions</a:t>
            </a:r>
          </a:p>
        </p:txBody>
      </p:sp>
      <p:pic>
        <p:nvPicPr>
          <p:cNvPr id="9" name="Content Placeholder 8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DA8BE708-3514-684D-D0AF-3FE86B45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794671"/>
            <a:ext cx="9638003" cy="1875719"/>
          </a:xfrm>
        </p:spPr>
      </p:pic>
      <p:pic>
        <p:nvPicPr>
          <p:cNvPr id="13" name="Picture 12" descr="A table with numbers and a number of transfer&#10;&#10;Description automatically generated">
            <a:extLst>
              <a:ext uri="{FF2B5EF4-FFF2-40B4-BE49-F238E27FC236}">
                <a16:creationId xmlns:a16="http://schemas.microsoft.com/office/drawing/2014/main" id="{B96B19F7-7E87-B467-DC1A-128E03DF0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02" y="860361"/>
            <a:ext cx="9152467" cy="2742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A3AD59-9E28-21D4-DFB0-7173E73BDDB9}"/>
              </a:ext>
            </a:extLst>
          </p:cNvPr>
          <p:cNvSpPr txBox="1"/>
          <p:nvPr/>
        </p:nvSpPr>
        <p:spPr>
          <a:xfrm>
            <a:off x="838200" y="6018112"/>
            <a:ext cx="54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Insight: </a:t>
            </a:r>
            <a:r>
              <a:rPr lang="en-US" dirty="0"/>
              <a:t>GK only accounted for 3.5% of transfer expenditure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D737E-F425-4327-EB69-BF39C28A12B2}"/>
              </a:ext>
            </a:extLst>
          </p:cNvPr>
          <p:cNvSpPr txBox="1"/>
          <p:nvPr/>
        </p:nvSpPr>
        <p:spPr>
          <a:xfrm>
            <a:off x="6251222" y="5934119"/>
            <a:ext cx="5413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PL but a bit less of an even spread (more expenditure on Wingers/AM</a:t>
            </a:r>
            <a:r>
              <a:rPr lang="en-US"/>
              <a:t>) with less </a:t>
            </a:r>
            <a:r>
              <a:rPr lang="en-US" dirty="0"/>
              <a:t>on defensive players</a:t>
            </a:r>
          </a:p>
        </p:txBody>
      </p:sp>
    </p:spTree>
    <p:extLst>
      <p:ext uri="{BB962C8B-B14F-4D97-AF65-F5344CB8AC3E}">
        <p14:creationId xmlns:p14="http://schemas.microsoft.com/office/powerpoint/2010/main" val="237258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diamond shaped logo&#10;&#10;Description automatically generated">
            <a:extLst>
              <a:ext uri="{FF2B5EF4-FFF2-40B4-BE49-F238E27FC236}">
                <a16:creationId xmlns:a16="http://schemas.microsoft.com/office/drawing/2014/main" id="{29AE7AF3-A07A-51F6-DD53-DC313D600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3428" y="643467"/>
            <a:ext cx="324514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4182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70D8-66EA-71DB-D52E-453C1C95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Serie A Transfers by Position</a:t>
            </a:r>
            <a:br>
              <a:rPr lang="en-US" dirty="0"/>
            </a:br>
            <a:r>
              <a:rPr lang="en-US" sz="3000" dirty="0"/>
              <a:t>Last 6 seasons: 2017/18 – 2022/2023 </a:t>
            </a:r>
            <a:br>
              <a:rPr lang="en-US" sz="3000" dirty="0"/>
            </a:br>
            <a:r>
              <a:rPr lang="en-US" sz="3700" b="1" dirty="0"/>
              <a:t>Number of Transfers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3A5A1-E6D6-042F-0E1B-39BE390AEE48}"/>
              </a:ext>
            </a:extLst>
          </p:cNvPr>
          <p:cNvSpPr txBox="1"/>
          <p:nvPr/>
        </p:nvSpPr>
        <p:spPr>
          <a:xfrm>
            <a:off x="194872" y="5702880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pic>
        <p:nvPicPr>
          <p:cNvPr id="5" name="Picture 4" descr="A calendar with numbers on it&#10;&#10;Description automatically generated">
            <a:extLst>
              <a:ext uri="{FF2B5EF4-FFF2-40B4-BE49-F238E27FC236}">
                <a16:creationId xmlns:a16="http://schemas.microsoft.com/office/drawing/2014/main" id="{2095F8D0-6F7D-F2F3-1D7D-C14A511D8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/>
          <a:stretch/>
        </p:blipFill>
        <p:spPr>
          <a:xfrm>
            <a:off x="533748" y="2233656"/>
            <a:ext cx="11124504" cy="2626451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4467B91-E96E-84E9-2FD9-DA063B193C94}"/>
              </a:ext>
            </a:extLst>
          </p:cNvPr>
          <p:cNvGraphicFramePr>
            <a:graphicFrameLocks noGrp="1"/>
          </p:cNvGraphicFramePr>
          <p:nvPr/>
        </p:nvGraphicFramePr>
        <p:xfrm>
          <a:off x="799011" y="4874183"/>
          <a:ext cx="813916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403">
                  <a:extLst>
                    <a:ext uri="{9D8B030D-6E8A-4147-A177-3AD203B41FA5}">
                      <a16:colId xmlns:a16="http://schemas.microsoft.com/office/drawing/2014/main" val="2553603202"/>
                    </a:ext>
                  </a:extLst>
                </a:gridCol>
                <a:gridCol w="869514">
                  <a:extLst>
                    <a:ext uri="{9D8B030D-6E8A-4147-A177-3AD203B41FA5}">
                      <a16:colId xmlns:a16="http://schemas.microsoft.com/office/drawing/2014/main" val="2702532182"/>
                    </a:ext>
                  </a:extLst>
                </a:gridCol>
                <a:gridCol w="882127">
                  <a:extLst>
                    <a:ext uri="{9D8B030D-6E8A-4147-A177-3AD203B41FA5}">
                      <a16:colId xmlns:a16="http://schemas.microsoft.com/office/drawing/2014/main" val="1430618803"/>
                    </a:ext>
                  </a:extLst>
                </a:gridCol>
                <a:gridCol w="921774">
                  <a:extLst>
                    <a:ext uri="{9D8B030D-6E8A-4147-A177-3AD203B41FA5}">
                      <a16:colId xmlns:a16="http://schemas.microsoft.com/office/drawing/2014/main" val="307300032"/>
                    </a:ext>
                  </a:extLst>
                </a:gridCol>
                <a:gridCol w="777935">
                  <a:extLst>
                    <a:ext uri="{9D8B030D-6E8A-4147-A177-3AD203B41FA5}">
                      <a16:colId xmlns:a16="http://schemas.microsoft.com/office/drawing/2014/main" val="620935887"/>
                    </a:ext>
                  </a:extLst>
                </a:gridCol>
                <a:gridCol w="3000411">
                  <a:extLst>
                    <a:ext uri="{9D8B030D-6E8A-4147-A177-3AD203B41FA5}">
                      <a16:colId xmlns:a16="http://schemas.microsoft.com/office/drawing/2014/main" val="4223233672"/>
                    </a:ext>
                  </a:extLst>
                </a:gridCol>
              </a:tblGrid>
              <a:tr h="318502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46507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AC89A8-2CF1-762D-F0CE-BDBD819A113C}"/>
              </a:ext>
            </a:extLst>
          </p:cNvPr>
          <p:cNvGraphicFramePr>
            <a:graphicFrameLocks noGrp="1"/>
          </p:cNvGraphicFramePr>
          <p:nvPr/>
        </p:nvGraphicFramePr>
        <p:xfrm>
          <a:off x="5930537" y="4873894"/>
          <a:ext cx="538374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382">
                  <a:extLst>
                    <a:ext uri="{9D8B030D-6E8A-4147-A177-3AD203B41FA5}">
                      <a16:colId xmlns:a16="http://schemas.microsoft.com/office/drawing/2014/main" val="747033928"/>
                    </a:ext>
                  </a:extLst>
                </a:gridCol>
                <a:gridCol w="941781">
                  <a:extLst>
                    <a:ext uri="{9D8B030D-6E8A-4147-A177-3AD203B41FA5}">
                      <a16:colId xmlns:a16="http://schemas.microsoft.com/office/drawing/2014/main" val="3297902589"/>
                    </a:ext>
                  </a:extLst>
                </a:gridCol>
                <a:gridCol w="1576396">
                  <a:extLst>
                    <a:ext uri="{9D8B030D-6E8A-4147-A177-3AD203B41FA5}">
                      <a16:colId xmlns:a16="http://schemas.microsoft.com/office/drawing/2014/main" val="3197764751"/>
                    </a:ext>
                  </a:extLst>
                </a:gridCol>
                <a:gridCol w="1949188">
                  <a:extLst>
                    <a:ext uri="{9D8B030D-6E8A-4147-A177-3AD203B41FA5}">
                      <a16:colId xmlns:a16="http://schemas.microsoft.com/office/drawing/2014/main" val="1846788335"/>
                    </a:ext>
                  </a:extLst>
                </a:gridCol>
              </a:tblGrid>
              <a:tr h="1864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346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4E798E3-E6B4-5442-9565-6B85672F1085}"/>
              </a:ext>
            </a:extLst>
          </p:cNvPr>
          <p:cNvSpPr txBox="1"/>
          <p:nvPr/>
        </p:nvSpPr>
        <p:spPr>
          <a:xfrm>
            <a:off x="4574959" y="5253441"/>
            <a:ext cx="927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  <a:endParaRPr lang="en-US" dirty="0"/>
          </a:p>
          <a:p>
            <a:r>
              <a:rPr lang="en-US" dirty="0"/>
              <a:t>• Winger/AM no longer most transferred in position (Midfielders and CBs)</a:t>
            </a:r>
          </a:p>
          <a:p>
            <a:r>
              <a:rPr lang="en-US" dirty="0"/>
              <a:t>  Goalkeepers the least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95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6DE7-2430-F264-8535-061F0F93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Serie A Transfers by Position</a:t>
            </a:r>
            <a:br>
              <a:rPr lang="en-US" dirty="0"/>
            </a:br>
            <a:r>
              <a:rPr lang="en-US" sz="4400" dirty="0"/>
              <a:t>Last 6 seasons: 2017/18 – 2022/2023 </a:t>
            </a:r>
            <a:br>
              <a:rPr lang="en-US" sz="4400" dirty="0"/>
            </a:br>
            <a:r>
              <a:rPr lang="en-US" sz="4400" b="1" dirty="0"/>
              <a:t>Median Transfer Fee per Position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079DE-5587-AC73-E94E-35859ED6FF2F}"/>
              </a:ext>
            </a:extLst>
          </p:cNvPr>
          <p:cNvSpPr txBox="1"/>
          <p:nvPr/>
        </p:nvSpPr>
        <p:spPr>
          <a:xfrm>
            <a:off x="194872" y="5702880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pic>
        <p:nvPicPr>
          <p:cNvPr id="8" name="Picture 7" descr="A table with numbers and a number of numbers&#10;&#10;Description automatically generated">
            <a:extLst>
              <a:ext uri="{FF2B5EF4-FFF2-40B4-BE49-F238E27FC236}">
                <a16:creationId xmlns:a16="http://schemas.microsoft.com/office/drawing/2014/main" id="{A169081C-9B71-3AA3-F414-836473807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4"/>
          <a:stretch/>
        </p:blipFill>
        <p:spPr>
          <a:xfrm>
            <a:off x="475270" y="2361901"/>
            <a:ext cx="11241460" cy="21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E064AF-D181-5C2F-95BB-507B04839142}"/>
              </a:ext>
            </a:extLst>
          </p:cNvPr>
          <p:cNvSpPr txBox="1"/>
          <p:nvPr/>
        </p:nvSpPr>
        <p:spPr>
          <a:xfrm>
            <a:off x="5216797" y="4687217"/>
            <a:ext cx="9276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• CF’s the most expensive players followed by Winger/AM and DM/CM</a:t>
            </a:r>
          </a:p>
          <a:p>
            <a:r>
              <a:rPr lang="en-US" dirty="0"/>
              <a:t>• Then CB’s, then FB’s, then GK</a:t>
            </a:r>
          </a:p>
          <a:p>
            <a:r>
              <a:rPr lang="en-US" dirty="0"/>
              <a:t>(Very similar to PL and La Liga)</a:t>
            </a:r>
          </a:p>
          <a:p>
            <a:endParaRPr lang="en-US" dirty="0"/>
          </a:p>
          <a:p>
            <a:r>
              <a:rPr lang="en-US" dirty="0"/>
              <a:t>• GK 52% of highest median transfer (2.6/5.0) </a:t>
            </a:r>
          </a:p>
          <a:p>
            <a:r>
              <a:rPr lang="en-US" dirty="0"/>
              <a:t>   and 55% (5.43/9.81) of highest mean transfer </a:t>
            </a:r>
          </a:p>
        </p:txBody>
      </p:sp>
    </p:spTree>
    <p:extLst>
      <p:ext uri="{BB962C8B-B14F-4D97-AF65-F5344CB8AC3E}">
        <p14:creationId xmlns:p14="http://schemas.microsoft.com/office/powerpoint/2010/main" val="1880925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colorful squares and numbers&#10;&#10;Description automatically generated">
            <a:extLst>
              <a:ext uri="{FF2B5EF4-FFF2-40B4-BE49-F238E27FC236}">
                <a16:creationId xmlns:a16="http://schemas.microsoft.com/office/drawing/2014/main" id="{D3F8AD9F-EC67-D30A-AA27-1A27CF3E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9" y="117988"/>
            <a:ext cx="10516587" cy="65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61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2A8C-8A2D-F032-8CBC-D2EF0D4A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 A Overview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314B49F-1831-D881-EE2E-9E8F30EF3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9352"/>
            <a:ext cx="10515600" cy="18068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6F708-C7F8-ECD6-B060-EF1FDF856ACB}"/>
              </a:ext>
            </a:extLst>
          </p:cNvPr>
          <p:cNvSpPr txBox="1"/>
          <p:nvPr/>
        </p:nvSpPr>
        <p:spPr>
          <a:xfrm>
            <a:off x="838199" y="4844146"/>
            <a:ext cx="10826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Insight:</a:t>
            </a:r>
          </a:p>
          <a:p>
            <a:r>
              <a:rPr lang="en-US" dirty="0"/>
              <a:t>• Number of transfers drop in 2020 as well as expenditure, further drop in 2021. Same COVID pandemic affect.</a:t>
            </a:r>
          </a:p>
          <a:p>
            <a:r>
              <a:rPr lang="en-US" dirty="0"/>
              <a:t>• However, 2022 indicates recovery in all metrics (# Transfers, median/mean transfer fee and expenditure)</a:t>
            </a:r>
          </a:p>
        </p:txBody>
      </p:sp>
    </p:spTree>
    <p:extLst>
      <p:ext uri="{BB962C8B-B14F-4D97-AF65-F5344CB8AC3E}">
        <p14:creationId xmlns:p14="http://schemas.microsoft.com/office/powerpoint/2010/main" val="2218905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B8B6-ED96-3C12-FBAA-C73F7285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specific positions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CEE8F-ED51-3FC3-A6D6-FC63750AB3BA}"/>
              </a:ext>
            </a:extLst>
          </p:cNvPr>
          <p:cNvSpPr txBox="1"/>
          <p:nvPr/>
        </p:nvSpPr>
        <p:spPr>
          <a:xfrm>
            <a:off x="7895968" y="5167312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Note:</a:t>
            </a:r>
          </a:p>
          <a:p>
            <a:r>
              <a:rPr lang="en-US" dirty="0"/>
              <a:t>Last 6 seasons of Serie A Transfers </a:t>
            </a:r>
          </a:p>
          <a:p>
            <a:r>
              <a:rPr lang="en-US" dirty="0"/>
              <a:t>(Incomings)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68409-A136-025F-301E-5486EF283911}"/>
              </a:ext>
            </a:extLst>
          </p:cNvPr>
          <p:cNvSpPr txBox="1"/>
          <p:nvPr/>
        </p:nvSpPr>
        <p:spPr>
          <a:xfrm>
            <a:off x="65513" y="5016725"/>
            <a:ext cx="750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• Attacking midfielders and CF’s went for the most amount of money (median)</a:t>
            </a:r>
          </a:p>
          <a:p>
            <a:r>
              <a:rPr lang="en-US" dirty="0"/>
              <a:t>• Wingers (RW&gt;LW) but FBs (LB&gt;RB) in value</a:t>
            </a:r>
          </a:p>
          <a:p>
            <a:r>
              <a:rPr lang="en-US" dirty="0"/>
              <a:t>• GK least valuable</a:t>
            </a:r>
          </a:p>
          <a:p>
            <a:r>
              <a:rPr lang="en-US" dirty="0"/>
              <a:t>• CB’s the most transferred in position followed by CF (same as PL)</a:t>
            </a:r>
          </a:p>
        </p:txBody>
      </p:sp>
      <p:pic>
        <p:nvPicPr>
          <p:cNvPr id="9" name="Content Placeholder 8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BEAEFB8E-77ED-7F48-09C5-19FFE8915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205" y="1690688"/>
            <a:ext cx="10515600" cy="2945667"/>
          </a:xfrm>
        </p:spPr>
      </p:pic>
    </p:spTree>
    <p:extLst>
      <p:ext uri="{BB962C8B-B14F-4D97-AF65-F5344CB8AC3E}">
        <p14:creationId xmlns:p14="http://schemas.microsoft.com/office/powerpoint/2010/main" val="93216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9FA2-8F17-C5C8-95CD-CD276078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show? Is it misleading?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110AA-ADBF-BD95-7FD3-89BE3B851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This simply shows </a:t>
            </a:r>
            <a:r>
              <a:rPr lang="en-GB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age category played the greatest number of minutes per position.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Not necessarily indicative of quality just because clubs ‘trust them’ more. </a:t>
            </a:r>
          </a:p>
          <a:p>
            <a:pPr marL="0" indent="0">
              <a:buNone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Goalkeepers tended to receive most of the minutes at an older age than other outfield positions in the Premier League. </a:t>
            </a:r>
          </a:p>
          <a:p>
            <a:pPr marL="0" indent="0">
              <a:buNone/>
            </a:pPr>
            <a:endParaRPr lang="en-GB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• Other positions, such as Full Backs, is where younger players seemed to play more…</a:t>
            </a:r>
          </a:p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Tactical demands? – Energy and pace to go up and down flanks</a:t>
            </a:r>
          </a:p>
          <a:p>
            <a:pPr marL="0" indent="0">
              <a:buNone/>
            </a:pPr>
            <a:endParaRPr lang="en-GB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16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A691-7999-DE61-BAC0-7DBDEBCF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specific positions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3AD59-9E28-21D4-DFB0-7173E73BDDB9}"/>
              </a:ext>
            </a:extLst>
          </p:cNvPr>
          <p:cNvSpPr txBox="1"/>
          <p:nvPr/>
        </p:nvSpPr>
        <p:spPr>
          <a:xfrm>
            <a:off x="838200" y="6162925"/>
            <a:ext cx="54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Insight: </a:t>
            </a:r>
            <a:r>
              <a:rPr lang="en-US" dirty="0"/>
              <a:t>GK only accounted for 4.8% of transfer expenditure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D737E-F425-4327-EB69-BF39C28A12B2}"/>
              </a:ext>
            </a:extLst>
          </p:cNvPr>
          <p:cNvSpPr txBox="1"/>
          <p:nvPr/>
        </p:nvSpPr>
        <p:spPr>
          <a:xfrm>
            <a:off x="6251222" y="6149881"/>
            <a:ext cx="541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even spread of expenditure. GK and FB least but rest very even.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D0138-8B7A-715D-9A28-28E55E57470A}"/>
              </a:ext>
            </a:extLst>
          </p:cNvPr>
          <p:cNvSpPr txBox="1"/>
          <p:nvPr/>
        </p:nvSpPr>
        <p:spPr>
          <a:xfrm>
            <a:off x="9142927" y="677234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Insight: </a:t>
            </a:r>
            <a:r>
              <a:rPr lang="en-US" dirty="0"/>
              <a:t>DM/CM and CB’s most </a:t>
            </a:r>
          </a:p>
          <a:p>
            <a:r>
              <a:rPr lang="en-US" dirty="0"/>
              <a:t>transferred in position</a:t>
            </a:r>
          </a:p>
        </p:txBody>
      </p:sp>
      <p:pic>
        <p:nvPicPr>
          <p:cNvPr id="6" name="Content Placeholder 5" descr="A table with numbers and a number of transfer&#10;&#10;Description automatically generated">
            <a:extLst>
              <a:ext uri="{FF2B5EF4-FFF2-40B4-BE49-F238E27FC236}">
                <a16:creationId xmlns:a16="http://schemas.microsoft.com/office/drawing/2014/main" id="{2B813DFF-045C-397B-77D3-996820E1A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213" y="1489842"/>
            <a:ext cx="8687830" cy="2525642"/>
          </a:xfrm>
        </p:spPr>
      </p:pic>
      <p:pic>
        <p:nvPicPr>
          <p:cNvPr id="8" name="Picture 7" descr="A table with numbers and a number of numbers&#10;&#10;Description automatically generated">
            <a:extLst>
              <a:ext uri="{FF2B5EF4-FFF2-40B4-BE49-F238E27FC236}">
                <a16:creationId xmlns:a16="http://schemas.microsoft.com/office/drawing/2014/main" id="{A757B993-1A21-EE05-5D5D-0F815B0E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13" y="4283754"/>
            <a:ext cx="8881234" cy="17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0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silhouette of a person kicking a ball&#10;&#10;Description automatically generated">
            <a:extLst>
              <a:ext uri="{FF2B5EF4-FFF2-40B4-BE49-F238E27FC236}">
                <a16:creationId xmlns:a16="http://schemas.microsoft.com/office/drawing/2014/main" id="{17687159-D6F7-5342-2F0A-0CBE26FBC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0"/>
          <a:stretch/>
        </p:blipFill>
        <p:spPr>
          <a:xfrm>
            <a:off x="2626280" y="149628"/>
            <a:ext cx="6936390" cy="64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06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7EF7-DCA1-17D5-50CF-E3737497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Bundesliga Transfers by Position</a:t>
            </a:r>
            <a:br>
              <a:rPr lang="en-US" dirty="0"/>
            </a:br>
            <a:r>
              <a:rPr lang="en-US" sz="4400" dirty="0"/>
              <a:t>Last 6 seasons: 2017/18 – 2022/2023 </a:t>
            </a:r>
            <a:br>
              <a:rPr lang="en-US" sz="4400" dirty="0"/>
            </a:br>
            <a:r>
              <a:rPr lang="en-US" sz="5400" b="1" dirty="0"/>
              <a:t>Number of Transfers</a:t>
            </a:r>
            <a:endParaRPr lang="en-US" dirty="0"/>
          </a:p>
        </p:txBody>
      </p:sp>
      <p:pic>
        <p:nvPicPr>
          <p:cNvPr id="5" name="Picture 4" descr="A calendar with numbers and numbers&#10;&#10;Description automatically generated">
            <a:extLst>
              <a:ext uri="{FF2B5EF4-FFF2-40B4-BE49-F238E27FC236}">
                <a16:creationId xmlns:a16="http://schemas.microsoft.com/office/drawing/2014/main" id="{D51F0201-6B54-3D09-7F78-FD847958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8"/>
          <a:stretch/>
        </p:blipFill>
        <p:spPr>
          <a:xfrm>
            <a:off x="572096" y="2136517"/>
            <a:ext cx="11047807" cy="258496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F39C074-2450-1D31-1114-E50695DC877A}"/>
              </a:ext>
            </a:extLst>
          </p:cNvPr>
          <p:cNvGraphicFramePr>
            <a:graphicFrameLocks noGrp="1"/>
          </p:cNvGraphicFramePr>
          <p:nvPr/>
        </p:nvGraphicFramePr>
        <p:xfrm>
          <a:off x="799011" y="4721771"/>
          <a:ext cx="85056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78">
                  <a:extLst>
                    <a:ext uri="{9D8B030D-6E8A-4147-A177-3AD203B41FA5}">
                      <a16:colId xmlns:a16="http://schemas.microsoft.com/office/drawing/2014/main" val="2553603202"/>
                    </a:ext>
                  </a:extLst>
                </a:gridCol>
                <a:gridCol w="908664">
                  <a:extLst>
                    <a:ext uri="{9D8B030D-6E8A-4147-A177-3AD203B41FA5}">
                      <a16:colId xmlns:a16="http://schemas.microsoft.com/office/drawing/2014/main" val="2702532182"/>
                    </a:ext>
                  </a:extLst>
                </a:gridCol>
                <a:gridCol w="921844">
                  <a:extLst>
                    <a:ext uri="{9D8B030D-6E8A-4147-A177-3AD203B41FA5}">
                      <a16:colId xmlns:a16="http://schemas.microsoft.com/office/drawing/2014/main" val="1430618803"/>
                    </a:ext>
                  </a:extLst>
                </a:gridCol>
                <a:gridCol w="963277">
                  <a:extLst>
                    <a:ext uri="{9D8B030D-6E8A-4147-A177-3AD203B41FA5}">
                      <a16:colId xmlns:a16="http://schemas.microsoft.com/office/drawing/2014/main" val="307300032"/>
                    </a:ext>
                  </a:extLst>
                </a:gridCol>
                <a:gridCol w="812961">
                  <a:extLst>
                    <a:ext uri="{9D8B030D-6E8A-4147-A177-3AD203B41FA5}">
                      <a16:colId xmlns:a16="http://schemas.microsoft.com/office/drawing/2014/main" val="620935887"/>
                    </a:ext>
                  </a:extLst>
                </a:gridCol>
                <a:gridCol w="3135503">
                  <a:extLst>
                    <a:ext uri="{9D8B030D-6E8A-4147-A177-3AD203B41FA5}">
                      <a16:colId xmlns:a16="http://schemas.microsoft.com/office/drawing/2014/main" val="4223233672"/>
                    </a:ext>
                  </a:extLst>
                </a:gridCol>
              </a:tblGrid>
              <a:tr h="318502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46507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1A055D-65E0-6000-8C07-0657BDA5BEF9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4721482"/>
          <a:ext cx="546068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478">
                  <a:extLst>
                    <a:ext uri="{9D8B030D-6E8A-4147-A177-3AD203B41FA5}">
                      <a16:colId xmlns:a16="http://schemas.microsoft.com/office/drawing/2014/main" val="747033928"/>
                    </a:ext>
                  </a:extLst>
                </a:gridCol>
                <a:gridCol w="955240">
                  <a:extLst>
                    <a:ext uri="{9D8B030D-6E8A-4147-A177-3AD203B41FA5}">
                      <a16:colId xmlns:a16="http://schemas.microsoft.com/office/drawing/2014/main" val="3297902589"/>
                    </a:ext>
                  </a:extLst>
                </a:gridCol>
                <a:gridCol w="1410417">
                  <a:extLst>
                    <a:ext uri="{9D8B030D-6E8A-4147-A177-3AD203B41FA5}">
                      <a16:colId xmlns:a16="http://schemas.microsoft.com/office/drawing/2014/main" val="3197764751"/>
                    </a:ext>
                  </a:extLst>
                </a:gridCol>
                <a:gridCol w="2165550">
                  <a:extLst>
                    <a:ext uri="{9D8B030D-6E8A-4147-A177-3AD203B41FA5}">
                      <a16:colId xmlns:a16="http://schemas.microsoft.com/office/drawing/2014/main" val="1846788335"/>
                    </a:ext>
                  </a:extLst>
                </a:gridCol>
              </a:tblGrid>
              <a:tr h="1864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346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4609B8F-AEE6-D4C1-003E-FA37BC7E328D}"/>
              </a:ext>
            </a:extLst>
          </p:cNvPr>
          <p:cNvSpPr txBox="1"/>
          <p:nvPr/>
        </p:nvSpPr>
        <p:spPr>
          <a:xfrm>
            <a:off x="108375" y="5759361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72C71-BE86-4C36-8D00-F07ACF4C2C02}"/>
              </a:ext>
            </a:extLst>
          </p:cNvPr>
          <p:cNvSpPr txBox="1"/>
          <p:nvPr/>
        </p:nvSpPr>
        <p:spPr>
          <a:xfrm>
            <a:off x="4488462" y="5380672"/>
            <a:ext cx="9276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• Wingers/AM transferred in the most, Goalkeepers the least</a:t>
            </a:r>
          </a:p>
          <a:p>
            <a:r>
              <a:rPr lang="en-US" dirty="0"/>
              <a:t>(31/117 = 26%) </a:t>
            </a:r>
          </a:p>
        </p:txBody>
      </p:sp>
    </p:spTree>
    <p:extLst>
      <p:ext uri="{BB962C8B-B14F-4D97-AF65-F5344CB8AC3E}">
        <p14:creationId xmlns:p14="http://schemas.microsoft.com/office/powerpoint/2010/main" val="3131289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5C04-A7D2-755F-D829-36BE359E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Bundesliga Transfers by Position</a:t>
            </a:r>
            <a:br>
              <a:rPr lang="en-US" dirty="0"/>
            </a:br>
            <a:r>
              <a:rPr lang="en-US" sz="4400" dirty="0"/>
              <a:t>Last 6 seasons: 2017/18 – 2022/2023 </a:t>
            </a:r>
            <a:br>
              <a:rPr lang="en-US" sz="4400" dirty="0"/>
            </a:br>
            <a:r>
              <a:rPr lang="en-US" sz="4400" b="1" dirty="0"/>
              <a:t>Median Transfer Fee per Position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DA42D-46F3-8F2E-6AF0-B51FBE913FCB}"/>
              </a:ext>
            </a:extLst>
          </p:cNvPr>
          <p:cNvSpPr txBox="1"/>
          <p:nvPr/>
        </p:nvSpPr>
        <p:spPr>
          <a:xfrm>
            <a:off x="194872" y="5702880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pic>
        <p:nvPicPr>
          <p:cNvPr id="5" name="Picture 4" descr="A table with numbers and a number of numbers&#10;&#10;Description automatically generated">
            <a:extLst>
              <a:ext uri="{FF2B5EF4-FFF2-40B4-BE49-F238E27FC236}">
                <a16:creationId xmlns:a16="http://schemas.microsoft.com/office/drawing/2014/main" id="{1858AE99-E205-4959-1ECE-C7D67D1C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" y="2013980"/>
            <a:ext cx="11626768" cy="1964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6E645-3C21-27E1-3E69-A13637D2B26B}"/>
              </a:ext>
            </a:extLst>
          </p:cNvPr>
          <p:cNvSpPr txBox="1"/>
          <p:nvPr/>
        </p:nvSpPr>
        <p:spPr>
          <a:xfrm>
            <a:off x="4364181" y="4302168"/>
            <a:ext cx="927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Significant trend change</a:t>
            </a:r>
            <a:r>
              <a:rPr lang="en-US" dirty="0"/>
              <a:t>: CB’s the most expensive players followed by DM/CM </a:t>
            </a:r>
          </a:p>
          <a:p>
            <a:r>
              <a:rPr lang="en-US" dirty="0"/>
              <a:t>and CF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Wingers/AM uniquely not transferred for as much into the Bundesliga</a:t>
            </a:r>
          </a:p>
          <a:p>
            <a:r>
              <a:rPr lang="en-US" dirty="0">
                <a:highlight>
                  <a:srgbClr val="FFFF00"/>
                </a:highlight>
              </a:rPr>
              <a:t>Full-Backs went (based on median) for more money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• GK 40% of highest median transfer (2/5)  </a:t>
            </a:r>
          </a:p>
          <a:p>
            <a:r>
              <a:rPr lang="en-US" dirty="0"/>
              <a:t>   and 36% (3.29/9.15) of highest mean transfer</a:t>
            </a:r>
          </a:p>
        </p:txBody>
      </p:sp>
    </p:spTree>
    <p:extLst>
      <p:ext uri="{BB962C8B-B14F-4D97-AF65-F5344CB8AC3E}">
        <p14:creationId xmlns:p14="http://schemas.microsoft.com/office/powerpoint/2010/main" val="795700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AD76-684A-7649-FDCE-EAE61611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with colored squares&#10;&#10;Description automatically generated">
            <a:extLst>
              <a:ext uri="{FF2B5EF4-FFF2-40B4-BE49-F238E27FC236}">
                <a16:creationId xmlns:a16="http://schemas.microsoft.com/office/drawing/2014/main" id="{3BAD56D7-10F5-7F94-C82F-E8607CD6D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20" y="138404"/>
            <a:ext cx="10515600" cy="65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4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ECAB-513D-83B3-AA73-41916117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Bundesliga Overview</a:t>
            </a:r>
          </a:p>
        </p:txBody>
      </p:sp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5FE45C29-A545-9BBB-6D25-CA7D157CA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0918"/>
            <a:ext cx="10515600" cy="1881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30B975-03F6-E485-D099-B4681E2DFF92}"/>
              </a:ext>
            </a:extLst>
          </p:cNvPr>
          <p:cNvSpPr txBox="1"/>
          <p:nvPr/>
        </p:nvSpPr>
        <p:spPr>
          <a:xfrm>
            <a:off x="838199" y="4844146"/>
            <a:ext cx="10826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Insight:</a:t>
            </a:r>
          </a:p>
          <a:p>
            <a:r>
              <a:rPr lang="en-US" dirty="0"/>
              <a:t>• Number of transfers drop in 2020 as well as expenditure, further drop in 2021. Same COVID pandemic affect.</a:t>
            </a:r>
          </a:p>
          <a:p>
            <a:r>
              <a:rPr lang="en-US" dirty="0"/>
              <a:t>• 2022 recovery in # Transfers, and expenditure, but median transfer fee lowest in last six seasons</a:t>
            </a:r>
          </a:p>
        </p:txBody>
      </p:sp>
    </p:spTree>
    <p:extLst>
      <p:ext uri="{BB962C8B-B14F-4D97-AF65-F5344CB8AC3E}">
        <p14:creationId xmlns:p14="http://schemas.microsoft.com/office/powerpoint/2010/main" val="3913287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2ED0-A736-1F82-A24C-B55A7970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specific positions</a:t>
            </a:r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223E576-AE14-8CC9-9688-D94634A2C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14" y="1690688"/>
            <a:ext cx="10363200" cy="2921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A071E-0232-FCC4-F728-0CABE04C37D6}"/>
              </a:ext>
            </a:extLst>
          </p:cNvPr>
          <p:cNvSpPr txBox="1"/>
          <p:nvPr/>
        </p:nvSpPr>
        <p:spPr>
          <a:xfrm>
            <a:off x="65513" y="5016725"/>
            <a:ext cx="7509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Defensive midfielders and CBs went for the most amount of money (median)</a:t>
            </a:r>
          </a:p>
          <a:p>
            <a:r>
              <a:rPr lang="en-US" dirty="0"/>
              <a:t>• (RW&gt;LW) in value but not for full-backs</a:t>
            </a:r>
          </a:p>
          <a:p>
            <a:r>
              <a:rPr lang="en-US" dirty="0"/>
              <a:t>• GK least valuable</a:t>
            </a:r>
          </a:p>
          <a:p>
            <a:r>
              <a:rPr lang="en-US" dirty="0"/>
              <a:t>• CFs the most transferred in position with CB’s second (like Serie 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956AA-6F6E-B351-E15C-835366591E90}"/>
              </a:ext>
            </a:extLst>
          </p:cNvPr>
          <p:cNvSpPr txBox="1"/>
          <p:nvPr/>
        </p:nvSpPr>
        <p:spPr>
          <a:xfrm>
            <a:off x="7895968" y="5167312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Note:</a:t>
            </a:r>
          </a:p>
          <a:p>
            <a:r>
              <a:rPr lang="en-US" dirty="0"/>
              <a:t>Last 6 seasons of Bundesliga Transfers </a:t>
            </a:r>
          </a:p>
          <a:p>
            <a:r>
              <a:rPr lang="en-US" dirty="0"/>
              <a:t>(Incomings)</a:t>
            </a:r>
          </a:p>
        </p:txBody>
      </p:sp>
    </p:spTree>
    <p:extLst>
      <p:ext uri="{BB962C8B-B14F-4D97-AF65-F5344CB8AC3E}">
        <p14:creationId xmlns:p14="http://schemas.microsoft.com/office/powerpoint/2010/main" val="3125671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30333-4F44-441B-23EF-A4CB68E3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327"/>
            <a:ext cx="10515600" cy="1065519"/>
          </a:xfrm>
        </p:spPr>
        <p:txBody>
          <a:bodyPr/>
          <a:lstStyle/>
          <a:p>
            <a:r>
              <a:rPr lang="en-US" dirty="0"/>
              <a:t>Focusing on specific positions </a:t>
            </a:r>
          </a:p>
        </p:txBody>
      </p:sp>
      <p:pic>
        <p:nvPicPr>
          <p:cNvPr id="5" name="Content Placeholder 4" descr="A table with numbers and a number of transfer&#10;&#10;Description automatically generated">
            <a:extLst>
              <a:ext uri="{FF2B5EF4-FFF2-40B4-BE49-F238E27FC236}">
                <a16:creationId xmlns:a16="http://schemas.microsoft.com/office/drawing/2014/main" id="{C44F80F0-244B-7DDF-1FD7-BFA6B2FDD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392" y="999192"/>
            <a:ext cx="9664700" cy="2908300"/>
          </a:xfr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F191ED0-056B-1D18-E381-711FEA1A3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74" y="4009806"/>
            <a:ext cx="9521735" cy="1849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D70C0F-4DFF-3CAA-99E3-A3A9C004B135}"/>
              </a:ext>
            </a:extLst>
          </p:cNvPr>
          <p:cNvSpPr txBox="1"/>
          <p:nvPr/>
        </p:nvSpPr>
        <p:spPr>
          <a:xfrm>
            <a:off x="8181473" y="5961122"/>
            <a:ext cx="285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456584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ogo with a hexagon and a white circle&#10;&#10;Description automatically generated">
            <a:extLst>
              <a:ext uri="{FF2B5EF4-FFF2-40B4-BE49-F238E27FC236}">
                <a16:creationId xmlns:a16="http://schemas.microsoft.com/office/drawing/2014/main" id="{A293A387-448E-6E45-2C1F-846465E3C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946" y="643467"/>
            <a:ext cx="38301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60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FF5B-2FE3-7091-8D3C-5A2272D4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Ligue 1 Transfers by Position</a:t>
            </a:r>
            <a:br>
              <a:rPr lang="en-US" dirty="0"/>
            </a:br>
            <a:r>
              <a:rPr lang="en-US" sz="4400" dirty="0"/>
              <a:t>Last 6 seasons: 2017/18 – 2022/2023 </a:t>
            </a:r>
            <a:br>
              <a:rPr lang="en-US" sz="4400" dirty="0"/>
            </a:br>
            <a:r>
              <a:rPr lang="en-US" sz="5400" b="1" dirty="0"/>
              <a:t>Number of Transfers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EC491-E224-78EA-72E5-594C15247282}"/>
              </a:ext>
            </a:extLst>
          </p:cNvPr>
          <p:cNvSpPr txBox="1"/>
          <p:nvPr/>
        </p:nvSpPr>
        <p:spPr>
          <a:xfrm>
            <a:off x="194872" y="5702880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pic>
        <p:nvPicPr>
          <p:cNvPr id="5" name="Picture 4" descr="A calendar with numbers and numbers&#10;&#10;Description automatically generated">
            <a:extLst>
              <a:ext uri="{FF2B5EF4-FFF2-40B4-BE49-F238E27FC236}">
                <a16:creationId xmlns:a16="http://schemas.microsoft.com/office/drawing/2014/main" id="{FDA2DC96-EB27-2FA2-B653-2BD7E80FF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4"/>
          <a:stretch/>
        </p:blipFill>
        <p:spPr>
          <a:xfrm>
            <a:off x="687008" y="2113186"/>
            <a:ext cx="11232712" cy="2631628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B5353CC-A8F9-0309-944D-AEAF68E7E51C}"/>
              </a:ext>
            </a:extLst>
          </p:cNvPr>
          <p:cNvGraphicFramePr>
            <a:graphicFrameLocks noGrp="1"/>
          </p:cNvGraphicFramePr>
          <p:nvPr/>
        </p:nvGraphicFramePr>
        <p:xfrm>
          <a:off x="799011" y="4721771"/>
          <a:ext cx="85056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837">
                  <a:extLst>
                    <a:ext uri="{9D8B030D-6E8A-4147-A177-3AD203B41FA5}">
                      <a16:colId xmlns:a16="http://schemas.microsoft.com/office/drawing/2014/main" val="2553603202"/>
                    </a:ext>
                  </a:extLst>
                </a:gridCol>
                <a:gridCol w="846161">
                  <a:extLst>
                    <a:ext uri="{9D8B030D-6E8A-4147-A177-3AD203B41FA5}">
                      <a16:colId xmlns:a16="http://schemas.microsoft.com/office/drawing/2014/main" val="2702532182"/>
                    </a:ext>
                  </a:extLst>
                </a:gridCol>
                <a:gridCol w="900752">
                  <a:extLst>
                    <a:ext uri="{9D8B030D-6E8A-4147-A177-3AD203B41FA5}">
                      <a16:colId xmlns:a16="http://schemas.microsoft.com/office/drawing/2014/main" val="1430618803"/>
                    </a:ext>
                  </a:extLst>
                </a:gridCol>
                <a:gridCol w="968991">
                  <a:extLst>
                    <a:ext uri="{9D8B030D-6E8A-4147-A177-3AD203B41FA5}">
                      <a16:colId xmlns:a16="http://schemas.microsoft.com/office/drawing/2014/main" val="307300032"/>
                    </a:ext>
                  </a:extLst>
                </a:gridCol>
                <a:gridCol w="818866">
                  <a:extLst>
                    <a:ext uri="{9D8B030D-6E8A-4147-A177-3AD203B41FA5}">
                      <a16:colId xmlns:a16="http://schemas.microsoft.com/office/drawing/2014/main" val="620935887"/>
                    </a:ext>
                  </a:extLst>
                </a:gridCol>
                <a:gridCol w="3013020">
                  <a:extLst>
                    <a:ext uri="{9D8B030D-6E8A-4147-A177-3AD203B41FA5}">
                      <a16:colId xmlns:a16="http://schemas.microsoft.com/office/drawing/2014/main" val="4223233672"/>
                    </a:ext>
                  </a:extLst>
                </a:gridCol>
              </a:tblGrid>
              <a:tr h="318502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46507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D4B211-F0E1-716A-2C7E-10CBBF8FC051}"/>
              </a:ext>
            </a:extLst>
          </p:cNvPr>
          <p:cNvGraphicFramePr>
            <a:graphicFrameLocks noGrp="1"/>
          </p:cNvGraphicFramePr>
          <p:nvPr/>
        </p:nvGraphicFramePr>
        <p:xfrm>
          <a:off x="6341661" y="4721482"/>
          <a:ext cx="546068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48">
                  <a:extLst>
                    <a:ext uri="{9D8B030D-6E8A-4147-A177-3AD203B41FA5}">
                      <a16:colId xmlns:a16="http://schemas.microsoft.com/office/drawing/2014/main" val="747033928"/>
                    </a:ext>
                  </a:extLst>
                </a:gridCol>
                <a:gridCol w="968991">
                  <a:extLst>
                    <a:ext uri="{9D8B030D-6E8A-4147-A177-3AD203B41FA5}">
                      <a16:colId xmlns:a16="http://schemas.microsoft.com/office/drawing/2014/main" val="3297902589"/>
                    </a:ext>
                  </a:extLst>
                </a:gridCol>
                <a:gridCol w="1364776">
                  <a:extLst>
                    <a:ext uri="{9D8B030D-6E8A-4147-A177-3AD203B41FA5}">
                      <a16:colId xmlns:a16="http://schemas.microsoft.com/office/drawing/2014/main" val="3197764751"/>
                    </a:ext>
                  </a:extLst>
                </a:gridCol>
                <a:gridCol w="2207970">
                  <a:extLst>
                    <a:ext uri="{9D8B030D-6E8A-4147-A177-3AD203B41FA5}">
                      <a16:colId xmlns:a16="http://schemas.microsoft.com/office/drawing/2014/main" val="1846788335"/>
                    </a:ext>
                  </a:extLst>
                </a:gridCol>
              </a:tblGrid>
              <a:tr h="1864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34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440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538D-6F74-C7A0-3702-4C152F9F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3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Top 5 European Leagues 2022/2023 Season: </a:t>
            </a:r>
            <a:br>
              <a:rPr lang="en-US" b="1" dirty="0"/>
            </a:br>
            <a:r>
              <a:rPr lang="en-US" b="1" dirty="0"/>
              <a:t>Age and Transfer Value by Position</a:t>
            </a:r>
          </a:p>
        </p:txBody>
      </p:sp>
      <p:pic>
        <p:nvPicPr>
          <p:cNvPr id="4" name="Picture 3" descr="A table with numbers and a number of players&#10;&#10;Description automatically generated">
            <a:extLst>
              <a:ext uri="{FF2B5EF4-FFF2-40B4-BE49-F238E27FC236}">
                <a16:creationId xmlns:a16="http://schemas.microsoft.com/office/drawing/2014/main" id="{EF6AB2DE-1DB3-6692-98F0-90B748A8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45" y="1714004"/>
            <a:ext cx="7772400" cy="2060863"/>
          </a:xfrm>
          <a:prstGeom prst="rect">
            <a:avLst/>
          </a:prstGeom>
        </p:spPr>
      </p:pic>
      <p:pic>
        <p:nvPicPr>
          <p:cNvPr id="8" name="Picture 7" descr="A table with numbers and a number of players&#10;&#10;Description automatically generated">
            <a:extLst>
              <a:ext uri="{FF2B5EF4-FFF2-40B4-BE49-F238E27FC236}">
                <a16:creationId xmlns:a16="http://schemas.microsoft.com/office/drawing/2014/main" id="{B21B5B8F-E11D-1E4F-ADDB-73E310539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45" y="3977916"/>
            <a:ext cx="7772400" cy="1325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6C0FDA-A53D-D7FB-1271-36E431A4DF50}"/>
              </a:ext>
            </a:extLst>
          </p:cNvPr>
          <p:cNvSpPr txBox="1"/>
          <p:nvPr/>
        </p:nvSpPr>
        <p:spPr>
          <a:xfrm>
            <a:off x="2491683" y="5303515"/>
            <a:ext cx="60462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u="sng" dirty="0"/>
              <a:t>Value Hierarchy</a:t>
            </a:r>
          </a:p>
          <a:p>
            <a:endParaRPr lang="en-US" sz="1300" b="1" u="sng" dirty="0"/>
          </a:p>
          <a:p>
            <a:r>
              <a:rPr lang="en-US" sz="1300" dirty="0"/>
              <a:t>• Wingers, Central Midfielders, Centre-Forwards among the most valuable positions</a:t>
            </a:r>
          </a:p>
          <a:p>
            <a:endParaRPr lang="en-US" sz="1300" dirty="0"/>
          </a:p>
          <a:p>
            <a:r>
              <a:rPr lang="en-US" sz="1300" dirty="0"/>
              <a:t>• Then Centre-Backs</a:t>
            </a:r>
          </a:p>
          <a:p>
            <a:endParaRPr lang="en-US" sz="1300" dirty="0"/>
          </a:p>
          <a:p>
            <a:r>
              <a:rPr lang="en-US" sz="1300" dirty="0"/>
              <a:t>• Full-Backs and Goalkeepers least valuable </a:t>
            </a:r>
          </a:p>
        </p:txBody>
      </p:sp>
    </p:spTree>
    <p:extLst>
      <p:ext uri="{BB962C8B-B14F-4D97-AF65-F5344CB8AC3E}">
        <p14:creationId xmlns:p14="http://schemas.microsoft.com/office/powerpoint/2010/main" val="3560410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5949-A392-033F-68B0-8F357E1A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Ligue 1 Transfers by Position</a:t>
            </a:r>
            <a:br>
              <a:rPr lang="en-US" dirty="0"/>
            </a:br>
            <a:r>
              <a:rPr lang="en-US" sz="4400" dirty="0"/>
              <a:t>Last 6 seasons: 2017/18 – 2022/2023 </a:t>
            </a:r>
            <a:br>
              <a:rPr lang="en-US" sz="4400" dirty="0"/>
            </a:br>
            <a:r>
              <a:rPr lang="en-US" sz="4400" b="1" dirty="0"/>
              <a:t>Median Transfer Fee per Position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6CEFE-270C-82D8-6C6A-1D91BBA2BF09}"/>
              </a:ext>
            </a:extLst>
          </p:cNvPr>
          <p:cNvSpPr txBox="1"/>
          <p:nvPr/>
        </p:nvSpPr>
        <p:spPr>
          <a:xfrm>
            <a:off x="194872" y="5702880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pic>
        <p:nvPicPr>
          <p:cNvPr id="5" name="Picture 4" descr="A table with numbers and a number of numbers&#10;&#10;Description automatically generated">
            <a:extLst>
              <a:ext uri="{FF2B5EF4-FFF2-40B4-BE49-F238E27FC236}">
                <a16:creationId xmlns:a16="http://schemas.microsoft.com/office/drawing/2014/main" id="{A4792021-B789-E731-62CC-3523BF81B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9"/>
          <a:stretch/>
        </p:blipFill>
        <p:spPr>
          <a:xfrm>
            <a:off x="246095" y="1990440"/>
            <a:ext cx="11699810" cy="2131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1D459B-08E5-B97A-ED01-4AFA53943014}"/>
              </a:ext>
            </a:extLst>
          </p:cNvPr>
          <p:cNvSpPr txBox="1"/>
          <p:nvPr/>
        </p:nvSpPr>
        <p:spPr>
          <a:xfrm>
            <a:off x="4207770" y="4317886"/>
            <a:ext cx="9276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Significant trend change</a:t>
            </a:r>
            <a:r>
              <a:rPr lang="en-US" dirty="0"/>
              <a:t>: Goalkeepers no longer the least valued position</a:t>
            </a:r>
          </a:p>
          <a:p>
            <a:r>
              <a:rPr lang="en-US" dirty="0"/>
              <a:t>• Full-Back deemed the least valuable position (median) </a:t>
            </a:r>
          </a:p>
          <a:p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25326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6C5C-A81F-6D8E-806D-5D563BB8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51214636-6442-ABA9-29C0-AE7A53B00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7"/>
          <a:stretch/>
        </p:blipFill>
        <p:spPr>
          <a:xfrm>
            <a:off x="685800" y="256701"/>
            <a:ext cx="10325100" cy="64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21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81DA-DF20-DC9C-502A-51F5CC69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Ligue 1 Overview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9DE49D64-B512-CEF5-8A27-CCF7F7C0C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0116"/>
            <a:ext cx="10515600" cy="184863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907F5E-4E8F-0018-ED2D-3290B115FBBA}"/>
              </a:ext>
            </a:extLst>
          </p:cNvPr>
          <p:cNvSpPr txBox="1"/>
          <p:nvPr/>
        </p:nvSpPr>
        <p:spPr>
          <a:xfrm>
            <a:off x="1681139" y="5148065"/>
            <a:ext cx="927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Insights:</a:t>
            </a:r>
          </a:p>
          <a:p>
            <a:r>
              <a:rPr lang="en-US" dirty="0"/>
              <a:t>Similar COVID affecting drop off in number of transfers and expenditure</a:t>
            </a:r>
          </a:p>
          <a:p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01469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5462-2198-B67E-1180-C0DCABA0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specific positions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4C903-0807-5761-30F3-E41B90B0F9F9}"/>
              </a:ext>
            </a:extLst>
          </p:cNvPr>
          <p:cNvSpPr txBox="1"/>
          <p:nvPr/>
        </p:nvSpPr>
        <p:spPr>
          <a:xfrm>
            <a:off x="2382253" y="5426242"/>
            <a:ext cx="519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Wingers more valuable than Right Wingers </a:t>
            </a:r>
          </a:p>
        </p:txBody>
      </p:sp>
      <p:pic>
        <p:nvPicPr>
          <p:cNvPr id="9" name="Content Placeholder 8" descr="A table with numbers and a number of numbers&#10;&#10;AI-generated content may be incorrect.">
            <a:extLst>
              <a:ext uri="{FF2B5EF4-FFF2-40B4-BE49-F238E27FC236}">
                <a16:creationId xmlns:a16="http://schemas.microsoft.com/office/drawing/2014/main" id="{02E68280-BE6C-1D4F-4387-4458DDC42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2718594"/>
            <a:ext cx="9245600" cy="2565400"/>
          </a:xfrm>
        </p:spPr>
      </p:pic>
    </p:spTree>
    <p:extLst>
      <p:ext uri="{BB962C8B-B14F-4D97-AF65-F5344CB8AC3E}">
        <p14:creationId xmlns:p14="http://schemas.microsoft.com/office/powerpoint/2010/main" val="159439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0720-321A-3A1C-F2CA-788D71F6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specific positions</a:t>
            </a:r>
          </a:p>
        </p:txBody>
      </p:sp>
      <p:pic>
        <p:nvPicPr>
          <p:cNvPr id="5" name="Content Placeholder 4" descr="A table with numbers and a number of transfer&#10;&#10;Description automatically generated">
            <a:extLst>
              <a:ext uri="{FF2B5EF4-FFF2-40B4-BE49-F238E27FC236}">
                <a16:creationId xmlns:a16="http://schemas.microsoft.com/office/drawing/2014/main" id="{63FD4CF8-DB80-B017-3035-D2FE31C2B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338" y="1919911"/>
            <a:ext cx="8247185" cy="2472350"/>
          </a:xfrm>
        </p:spPr>
      </p:pic>
      <p:pic>
        <p:nvPicPr>
          <p:cNvPr id="7" name="Picture 6" descr="A table with numbers and a number of numbers&#10;&#10;Description automatically generated">
            <a:extLst>
              <a:ext uri="{FF2B5EF4-FFF2-40B4-BE49-F238E27FC236}">
                <a16:creationId xmlns:a16="http://schemas.microsoft.com/office/drawing/2014/main" id="{77F27F47-7D35-EED1-DF19-BFDC0928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338" y="4621484"/>
            <a:ext cx="8582246" cy="166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7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7714-C82D-75A3-E95B-1ED107ED4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COMBINED BIG 5 EUROPEAN LEAGUES</a:t>
            </a:r>
          </a:p>
        </p:txBody>
      </p:sp>
      <p:pic>
        <p:nvPicPr>
          <p:cNvPr id="5" name="Content Placeholder 4" descr="A blue flag with yellow stars&#10;&#10;Description automatically generated">
            <a:extLst>
              <a:ext uri="{FF2B5EF4-FFF2-40B4-BE49-F238E27FC236}">
                <a16:creationId xmlns:a16="http://schemas.microsoft.com/office/drawing/2014/main" id="{491B164E-BCD5-8A3D-36D9-916B43418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64777"/>
            <a:ext cx="6780700" cy="45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59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D5E8-C290-9E51-29AA-315DF5F1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Top 5 EU Leagues: Transfers by Position</a:t>
            </a:r>
            <a:br>
              <a:rPr lang="en-US" dirty="0"/>
            </a:br>
            <a:r>
              <a:rPr lang="en-US" sz="4400" dirty="0"/>
              <a:t>Last 6 seasons: 2017/18 – 2022/2023 </a:t>
            </a:r>
            <a:br>
              <a:rPr lang="en-US" sz="4400" dirty="0"/>
            </a:br>
            <a:r>
              <a:rPr lang="en-US" sz="5400" b="1" dirty="0"/>
              <a:t>Number of Transfers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89335-3FA7-47EE-7C24-7B4473ADB78D}"/>
              </a:ext>
            </a:extLst>
          </p:cNvPr>
          <p:cNvSpPr txBox="1"/>
          <p:nvPr/>
        </p:nvSpPr>
        <p:spPr>
          <a:xfrm>
            <a:off x="194872" y="5702880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pic>
        <p:nvPicPr>
          <p:cNvPr id="4" name="Picture 3" descr="A screenshot of a calendar&#10;&#10;Description automatically generated">
            <a:extLst>
              <a:ext uri="{FF2B5EF4-FFF2-40B4-BE49-F238E27FC236}">
                <a16:creationId xmlns:a16="http://schemas.microsoft.com/office/drawing/2014/main" id="{BAE344CD-8EE5-18FE-C098-EB68396CA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4"/>
          <a:stretch/>
        </p:blipFill>
        <p:spPr>
          <a:xfrm>
            <a:off x="354308" y="2073010"/>
            <a:ext cx="11483384" cy="27119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7272FB-9992-1384-9BA1-5F2C0679E9E0}"/>
              </a:ext>
            </a:extLst>
          </p:cNvPr>
          <p:cNvSpPr txBox="1"/>
          <p:nvPr/>
        </p:nvSpPr>
        <p:spPr>
          <a:xfrm>
            <a:off x="5356057" y="4881095"/>
            <a:ext cx="411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Wingers/AM most transferred in group</a:t>
            </a:r>
          </a:p>
          <a:p>
            <a:r>
              <a:rPr lang="en-US" dirty="0"/>
              <a:t>Goalkeepers the least</a:t>
            </a:r>
          </a:p>
        </p:txBody>
      </p:sp>
    </p:spTree>
    <p:extLst>
      <p:ext uri="{BB962C8B-B14F-4D97-AF65-F5344CB8AC3E}">
        <p14:creationId xmlns:p14="http://schemas.microsoft.com/office/powerpoint/2010/main" val="886733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41AA-86D6-6611-4C8A-BCA6A58B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Top 5 EU Leagues: Transfers by Position</a:t>
            </a:r>
            <a:br>
              <a:rPr lang="en-US" dirty="0"/>
            </a:br>
            <a:r>
              <a:rPr lang="en-US" sz="4400" dirty="0"/>
              <a:t>Last 6 seasons: 2017/18 – 2022/2023 </a:t>
            </a:r>
            <a:br>
              <a:rPr lang="en-US" sz="4400" dirty="0"/>
            </a:br>
            <a:r>
              <a:rPr lang="en-US" sz="4400" b="1" dirty="0"/>
              <a:t>Median Transfer Fee per Position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E910-373A-0B99-D986-C182BDE4BF19}"/>
              </a:ext>
            </a:extLst>
          </p:cNvPr>
          <p:cNvSpPr txBox="1"/>
          <p:nvPr/>
        </p:nvSpPr>
        <p:spPr>
          <a:xfrm>
            <a:off x="194872" y="5702880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  <p:pic>
        <p:nvPicPr>
          <p:cNvPr id="5" name="Picture 4" descr="A screenshot of a white table with numbers&#10;&#10;Description automatically generated">
            <a:extLst>
              <a:ext uri="{FF2B5EF4-FFF2-40B4-BE49-F238E27FC236}">
                <a16:creationId xmlns:a16="http://schemas.microsoft.com/office/drawing/2014/main" id="{8AEF4F49-2702-1B9F-22C2-040F99A8C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2"/>
          <a:stretch/>
        </p:blipFill>
        <p:spPr>
          <a:xfrm>
            <a:off x="228599" y="2079534"/>
            <a:ext cx="11734801" cy="210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F030E-716E-8733-4CBB-1B2EE73AA4BB}"/>
              </a:ext>
            </a:extLst>
          </p:cNvPr>
          <p:cNvSpPr txBox="1"/>
          <p:nvPr/>
        </p:nvSpPr>
        <p:spPr>
          <a:xfrm>
            <a:off x="5546558" y="4581011"/>
            <a:ext cx="641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Trend most similar to the PL: 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Centre-Forward the most valuable position closely followed by Wingers/AM and then Midfielders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Then Centre-Backs and Full-Backs, then Goalkeepers</a:t>
            </a:r>
          </a:p>
        </p:txBody>
      </p:sp>
    </p:spTree>
    <p:extLst>
      <p:ext uri="{BB962C8B-B14F-4D97-AF65-F5344CB8AC3E}">
        <p14:creationId xmlns:p14="http://schemas.microsoft.com/office/powerpoint/2010/main" val="3639267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A3B8-30A6-BA25-223A-EA8C8AF0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367AD7E-3362-1CD2-EDE0-6EB66262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047"/>
            <a:ext cx="10627360" cy="66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3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3D70-7489-9021-9A9A-7102CC29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 5 League Overview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4C8A4CF-7CD6-B83C-E7AE-BCD49C3A4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84" y="2421467"/>
            <a:ext cx="12025715" cy="207716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67B994-89F8-F687-BF4A-704FA7495DF6}"/>
              </a:ext>
            </a:extLst>
          </p:cNvPr>
          <p:cNvSpPr txBox="1"/>
          <p:nvPr/>
        </p:nvSpPr>
        <p:spPr>
          <a:xfrm>
            <a:off x="3152274" y="5101389"/>
            <a:ext cx="322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COVID affect</a:t>
            </a:r>
          </a:p>
        </p:txBody>
      </p:sp>
    </p:spTree>
    <p:extLst>
      <p:ext uri="{BB962C8B-B14F-4D97-AF65-F5344CB8AC3E}">
        <p14:creationId xmlns:p14="http://schemas.microsoft.com/office/powerpoint/2010/main" val="31500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F70-7A9F-AA88-5458-CB81D0F6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each league spend their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CE24-2590-532A-DAEF-5FD75CBCC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what positions?</a:t>
            </a:r>
          </a:p>
          <a:p>
            <a:r>
              <a:rPr lang="en-US" dirty="0"/>
              <a:t>How many of them?</a:t>
            </a:r>
          </a:p>
          <a:p>
            <a:r>
              <a:rPr lang="en-US" dirty="0"/>
              <a:t>How much?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73557-CE98-D839-7DFB-8DA454E2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specific positions</a:t>
            </a:r>
          </a:p>
        </p:txBody>
      </p:sp>
      <p:pic>
        <p:nvPicPr>
          <p:cNvPr id="5" name="Content Placeholder 4" descr="A table with numbers and a number of numbers&#10;&#10;Description automatically generated">
            <a:extLst>
              <a:ext uri="{FF2B5EF4-FFF2-40B4-BE49-F238E27FC236}">
                <a16:creationId xmlns:a16="http://schemas.microsoft.com/office/drawing/2014/main" id="{E32DE965-13CB-E709-9467-82B0766BA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913" y="1957981"/>
            <a:ext cx="10515600" cy="29420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02B875-79C5-547B-AB93-0F133873EAB6}"/>
              </a:ext>
            </a:extLst>
          </p:cNvPr>
          <p:cNvSpPr txBox="1"/>
          <p:nvPr/>
        </p:nvSpPr>
        <p:spPr>
          <a:xfrm>
            <a:off x="1335504" y="5317958"/>
            <a:ext cx="5654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Attacking players are the most valuable positions</a:t>
            </a:r>
          </a:p>
          <a:p>
            <a:r>
              <a:rPr lang="en-US" dirty="0"/>
              <a:t>Left Wingers more valuable than Right Wingers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28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A267-CC24-4622-F596-CBE40902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7058"/>
          </a:xfrm>
        </p:spPr>
        <p:txBody>
          <a:bodyPr/>
          <a:lstStyle/>
          <a:p>
            <a:r>
              <a:rPr lang="en-US" dirty="0"/>
              <a:t>Focusing on specific positions </a:t>
            </a:r>
          </a:p>
        </p:txBody>
      </p:sp>
      <p:pic>
        <p:nvPicPr>
          <p:cNvPr id="5" name="Content Placeholder 4" descr="A table with numbers and a number of transfer&#10;&#10;Description automatically generated">
            <a:extLst>
              <a:ext uri="{FF2B5EF4-FFF2-40B4-BE49-F238E27FC236}">
                <a16:creationId xmlns:a16="http://schemas.microsoft.com/office/drawing/2014/main" id="{62D71496-2E5F-1E7A-4506-40327A25A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924" y="913776"/>
            <a:ext cx="10515600" cy="3074139"/>
          </a:xfrm>
        </p:spPr>
      </p:pic>
      <p:pic>
        <p:nvPicPr>
          <p:cNvPr id="7" name="Picture 6" descr="A table with numbers and a number of transfer rates&#10;&#10;Description automatically generated">
            <a:extLst>
              <a:ext uri="{FF2B5EF4-FFF2-40B4-BE49-F238E27FC236}">
                <a16:creationId xmlns:a16="http://schemas.microsoft.com/office/drawing/2014/main" id="{567816B1-6285-6462-5E24-0086967C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5" y="4056175"/>
            <a:ext cx="10515600" cy="20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76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CEA-481D-D554-1BC0-AC1C7C9D1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42" y="236762"/>
            <a:ext cx="11431314" cy="1325563"/>
          </a:xfrm>
        </p:spPr>
        <p:txBody>
          <a:bodyPr/>
          <a:lstStyle/>
          <a:p>
            <a:pPr algn="ctr"/>
            <a:r>
              <a:rPr lang="en-US" dirty="0"/>
              <a:t>The English Premier League is a Super League…</a:t>
            </a:r>
          </a:p>
        </p:txBody>
      </p:sp>
      <p:pic>
        <p:nvPicPr>
          <p:cNvPr id="4" name="Picture 3" descr="A multicolored chart with numbers&#10;&#10;Description automatically generated">
            <a:extLst>
              <a:ext uri="{FF2B5EF4-FFF2-40B4-BE49-F238E27FC236}">
                <a16:creationId xmlns:a16="http://schemas.microsoft.com/office/drawing/2014/main" id="{00B6DEAD-6A42-564E-3890-EBA07FEAE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8"/>
          <a:stretch/>
        </p:blipFill>
        <p:spPr>
          <a:xfrm>
            <a:off x="306620" y="2509370"/>
            <a:ext cx="11578759" cy="183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2E1338-084D-31E0-E45E-BAFF519A74BE}"/>
              </a:ext>
            </a:extLst>
          </p:cNvPr>
          <p:cNvSpPr txBox="1"/>
          <p:nvPr/>
        </p:nvSpPr>
        <p:spPr>
          <a:xfrm>
            <a:off x="2700171" y="1662563"/>
            <a:ext cx="589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Based on Transfer Incomings over the last six seasons </a:t>
            </a:r>
            <a:r>
              <a:rPr lang="en-US" dirty="0"/>
              <a:t>(2017/2018 – 2022/2023)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BE802-3771-ADC7-7CBE-F5DE39191AA6}"/>
              </a:ext>
            </a:extLst>
          </p:cNvPr>
          <p:cNvSpPr txBox="1"/>
          <p:nvPr/>
        </p:nvSpPr>
        <p:spPr>
          <a:xfrm>
            <a:off x="2700171" y="4549106"/>
            <a:ext cx="589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Data: </a:t>
            </a:r>
            <a:r>
              <a:rPr lang="en-US" dirty="0"/>
              <a:t>TransferMarkt</a:t>
            </a:r>
          </a:p>
          <a:p>
            <a:pPr algn="ctr"/>
            <a:r>
              <a:rPr lang="en-US" b="1" dirty="0"/>
              <a:t>By:</a:t>
            </a:r>
            <a:r>
              <a:rPr lang="en-US" dirty="0"/>
              <a:t> @GuyKaye2</a:t>
            </a:r>
          </a:p>
        </p:txBody>
      </p:sp>
    </p:spTree>
    <p:extLst>
      <p:ext uri="{BB962C8B-B14F-4D97-AF65-F5344CB8AC3E}">
        <p14:creationId xmlns:p14="http://schemas.microsoft.com/office/powerpoint/2010/main" val="3373011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BAFB-8506-328B-E7A6-49CD1700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of European Leagues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618954-FD7E-97D8-E820-A52874DF01BF}"/>
              </a:ext>
            </a:extLst>
          </p:cNvPr>
          <p:cNvGraphicFramePr>
            <a:graphicFrameLocks noGrp="1"/>
          </p:cNvGraphicFramePr>
          <p:nvPr/>
        </p:nvGraphicFramePr>
        <p:xfrm>
          <a:off x="114968" y="1900246"/>
          <a:ext cx="11892547" cy="3653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898">
                  <a:extLst>
                    <a:ext uri="{9D8B030D-6E8A-4147-A177-3AD203B41FA5}">
                      <a16:colId xmlns:a16="http://schemas.microsoft.com/office/drawing/2014/main" val="165382206"/>
                    </a:ext>
                  </a:extLst>
                </a:gridCol>
                <a:gridCol w="2204969">
                  <a:extLst>
                    <a:ext uri="{9D8B030D-6E8A-4147-A177-3AD203B41FA5}">
                      <a16:colId xmlns:a16="http://schemas.microsoft.com/office/drawing/2014/main" val="2949651570"/>
                    </a:ext>
                  </a:extLst>
                </a:gridCol>
                <a:gridCol w="1891696">
                  <a:extLst>
                    <a:ext uri="{9D8B030D-6E8A-4147-A177-3AD203B41FA5}">
                      <a16:colId xmlns:a16="http://schemas.microsoft.com/office/drawing/2014/main" val="3624324211"/>
                    </a:ext>
                  </a:extLst>
                </a:gridCol>
                <a:gridCol w="1882637">
                  <a:extLst>
                    <a:ext uri="{9D8B030D-6E8A-4147-A177-3AD203B41FA5}">
                      <a16:colId xmlns:a16="http://schemas.microsoft.com/office/drawing/2014/main" val="1614744442"/>
                    </a:ext>
                  </a:extLst>
                </a:gridCol>
                <a:gridCol w="1812423">
                  <a:extLst>
                    <a:ext uri="{9D8B030D-6E8A-4147-A177-3AD203B41FA5}">
                      <a16:colId xmlns:a16="http://schemas.microsoft.com/office/drawing/2014/main" val="3662076241"/>
                    </a:ext>
                  </a:extLst>
                </a:gridCol>
                <a:gridCol w="1749924">
                  <a:extLst>
                    <a:ext uri="{9D8B030D-6E8A-4147-A177-3AD203B41FA5}">
                      <a16:colId xmlns:a16="http://schemas.microsoft.com/office/drawing/2014/main" val="3280176256"/>
                    </a:ext>
                  </a:extLst>
                </a:gridCol>
              </a:tblGrid>
              <a:tr h="40167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League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Most Transferred in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Most Transferred in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Most Expensive Category (median)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Most Expensive Position (median)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Cheapest Category (median)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000771"/>
                  </a:ext>
                </a:extLst>
              </a:tr>
              <a:tr h="4050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Premier League (ENG)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Winger/AM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CB, then 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CF and 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254978"/>
                  </a:ext>
                </a:extLst>
              </a:tr>
              <a:tr h="404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 Liga (SPA)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Winger/AM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CF, then 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Winger/AM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313767"/>
                  </a:ext>
                </a:extLst>
              </a:tr>
              <a:tr h="4572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Serie A (ITA)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DM/CM and 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CB, then CF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AM and 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66"/>
                  </a:ext>
                </a:extLst>
              </a:tr>
              <a:tr h="4048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Bundesliga (GER)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Winger/AM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CF, then 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CB, DM/CM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958961"/>
                  </a:ext>
                </a:extLst>
              </a:tr>
              <a:tr h="4572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Ligue 1 (FRA)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Winger/AM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CF, then 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CF, DM/CM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599545"/>
                  </a:ext>
                </a:extLst>
              </a:tr>
              <a:tr h="45721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Combined (EU)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Winger/AM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CB, then 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CF and 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549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706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1075-7307-7CA3-82E7-F48F9C02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5D7F-618C-C43D-6EB4-74B51DAA8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Valuable Position in 2 years?</a:t>
            </a:r>
          </a:p>
          <a:p>
            <a:pPr marL="0" indent="0">
              <a:buNone/>
            </a:pPr>
            <a:r>
              <a:rPr lang="en-US" dirty="0"/>
              <a:t>- It is a very difficult question to answer </a:t>
            </a:r>
          </a:p>
          <a:p>
            <a:pPr lvl="1"/>
            <a:r>
              <a:rPr lang="en-US" dirty="0"/>
              <a:t>Different Clubs will have different requirements based on the profile and characteristics of their squad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However, we can see empirically that the demand for younger players is increasing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• Attacking players are deemed more valuable at present than Defenders/Goalkeepers – but this does not mean that the latter are worthless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• Rise of ball playing Goalkeepers, Left-footed CB’s, Complete Full-Backs, Complete Strikers, All Action Midfielders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25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802F-6F52-257F-1CA4-AD2CED4F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242"/>
            <a:ext cx="10515600" cy="1325563"/>
          </a:xfrm>
        </p:spPr>
        <p:txBody>
          <a:bodyPr/>
          <a:lstStyle/>
          <a:p>
            <a:r>
              <a:rPr lang="en-US" dirty="0"/>
              <a:t>Conclusion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675CD-3FAE-B8EE-CA62-B0F68E528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60"/>
            <a:ext cx="10515600" cy="4907915"/>
          </a:xfrm>
        </p:spPr>
        <p:txBody>
          <a:bodyPr>
            <a:normAutofit fontScale="92500"/>
          </a:bodyPr>
          <a:lstStyle/>
          <a:p>
            <a:r>
              <a:rPr lang="en-US" dirty="0"/>
              <a:t>Premier League represents by far the biggest market in terms of value and volume of transfers</a:t>
            </a:r>
          </a:p>
          <a:p>
            <a:r>
              <a:rPr lang="en-US" dirty="0"/>
              <a:t>Premier League is most similar relatively to La Liga and Serie A in terms of how different positions are valued.</a:t>
            </a:r>
          </a:p>
          <a:p>
            <a:pPr>
              <a:buFontTx/>
              <a:buChar char="-"/>
            </a:pPr>
            <a:r>
              <a:rPr lang="en-US" dirty="0"/>
              <a:t>Centre-Forward’s most expensive, then Wingers/Attacking Midfielders, then Central Midfielders and Centre-Back’s, then Full-Back’s, then Goalkeeper’s. </a:t>
            </a:r>
          </a:p>
          <a:p>
            <a:pPr marL="0" indent="0">
              <a:buNone/>
            </a:pPr>
            <a:r>
              <a:rPr lang="en-US" dirty="0"/>
              <a:t>• Bundesliga an outlier on how positions are valued </a:t>
            </a:r>
          </a:p>
          <a:p>
            <a:pPr>
              <a:buFontTx/>
              <a:buChar char="-"/>
            </a:pPr>
            <a:r>
              <a:rPr lang="en-US" dirty="0"/>
              <a:t>Centre-Back’s and Central Midfielder’s most valuable</a:t>
            </a:r>
          </a:p>
          <a:p>
            <a:pPr marL="0" indent="0">
              <a:buNone/>
            </a:pPr>
            <a:r>
              <a:rPr lang="en-US" dirty="0"/>
              <a:t>• Ligue 1 </a:t>
            </a:r>
          </a:p>
          <a:p>
            <a:pPr marL="0" indent="0">
              <a:buNone/>
            </a:pPr>
            <a:r>
              <a:rPr lang="en-US" dirty="0"/>
              <a:t>- Goalkeeper’s no longer the least valuable position (median transfer fee)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6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E212-7CDB-F796-677B-C2DD5A08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344704" cy="1899912"/>
          </a:xfrm>
        </p:spPr>
        <p:txBody>
          <a:bodyPr>
            <a:normAutofit/>
          </a:bodyPr>
          <a:lstStyle/>
          <a:p>
            <a:r>
              <a:rPr lang="en-US" sz="4000" dirty="0"/>
              <a:t>Explanation of Graph </a:t>
            </a:r>
            <a:r>
              <a:rPr lang="en-US" sz="2400" dirty="0"/>
              <a:t>(CIES Report)</a:t>
            </a:r>
          </a:p>
        </p:txBody>
      </p:sp>
      <p:pic>
        <p:nvPicPr>
          <p:cNvPr id="5" name="Content Placeholder 4" descr="A graph of a number of colored squares&#10;&#10;Description automatically generated">
            <a:extLst>
              <a:ext uri="{FF2B5EF4-FFF2-40B4-BE49-F238E27FC236}">
                <a16:creationId xmlns:a16="http://schemas.microsoft.com/office/drawing/2014/main" id="{FC148807-6783-D60F-5259-8D733E28A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BE654A-D5DB-331D-66B8-A45609B74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425761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2013/14 season  - 2017/18 season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than 3% (2.68%) of transfer fees were spent on GK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13.89% on CB’s, 8.73% FB’s, 18.65% MF, 56.05% FW’s  (Wingers + ST)</a:t>
            </a:r>
          </a:p>
          <a:p>
            <a:pPr marL="0" indent="0">
              <a:buNone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2018/19 to 2022/23 Season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3.8%  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GK, 15.2% CB, 11.6% FB, 19.9% MF, 49.5% FW (Wingers + ST)</a:t>
            </a:r>
          </a:p>
          <a:p>
            <a:pPr marL="0" indent="0">
              <a:buNone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284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3182-C58F-0A79-740A-CA6242B8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52121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Validated Data </a:t>
            </a:r>
          </a:p>
        </p:txBody>
      </p:sp>
      <p:pic>
        <p:nvPicPr>
          <p:cNvPr id="4" name="Picture 3" descr="A table with numbers and a number of transfer rates&#10;&#10;Description automatically generated">
            <a:extLst>
              <a:ext uri="{FF2B5EF4-FFF2-40B4-BE49-F238E27FC236}">
                <a16:creationId xmlns:a16="http://schemas.microsoft.com/office/drawing/2014/main" id="{AD971C4C-B7B0-F35F-404E-B338CA00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7832"/>
            <a:ext cx="10515600" cy="2000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3B8E3-2BF9-E569-2498-1B609B1C3269}"/>
              </a:ext>
            </a:extLst>
          </p:cNvPr>
          <p:cNvSpPr txBox="1"/>
          <p:nvPr/>
        </p:nvSpPr>
        <p:spPr>
          <a:xfrm>
            <a:off x="3019013" y="4133220"/>
            <a:ext cx="6302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2017/2018 – 2022/2023 Top 5 European Leagues</a:t>
            </a:r>
          </a:p>
          <a:p>
            <a:endParaRPr lang="en-US" dirty="0"/>
          </a:p>
          <a:p>
            <a:r>
              <a:rPr lang="en-US" b="1" dirty="0"/>
              <a:t>GK: </a:t>
            </a:r>
            <a:r>
              <a:rPr lang="en-US" dirty="0"/>
              <a:t>4.2%</a:t>
            </a:r>
          </a:p>
          <a:p>
            <a:r>
              <a:rPr lang="en-US" b="1" dirty="0"/>
              <a:t>FB: </a:t>
            </a:r>
            <a:r>
              <a:rPr lang="en-US" dirty="0"/>
              <a:t>12.1%</a:t>
            </a:r>
          </a:p>
          <a:p>
            <a:r>
              <a:rPr lang="en-US" b="1" dirty="0"/>
              <a:t>CB: </a:t>
            </a:r>
            <a:r>
              <a:rPr lang="en-US" dirty="0"/>
              <a:t>17%</a:t>
            </a:r>
          </a:p>
          <a:p>
            <a:r>
              <a:rPr lang="en-US" b="1" dirty="0"/>
              <a:t>DM/CM: </a:t>
            </a:r>
            <a:r>
              <a:rPr lang="en-US" dirty="0"/>
              <a:t>20.3%</a:t>
            </a:r>
          </a:p>
          <a:p>
            <a:r>
              <a:rPr lang="en-US" b="1" dirty="0"/>
              <a:t>FW: </a:t>
            </a:r>
            <a:r>
              <a:rPr lang="en-US" dirty="0"/>
              <a:t>46.3%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D6389-819A-2BDF-21C8-4D15575C6C48}"/>
              </a:ext>
            </a:extLst>
          </p:cNvPr>
          <p:cNvSpPr txBox="1"/>
          <p:nvPr/>
        </p:nvSpPr>
        <p:spPr>
          <a:xfrm>
            <a:off x="194872" y="5702880"/>
            <a:ext cx="61084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Key:</a:t>
            </a:r>
          </a:p>
          <a:p>
            <a:r>
              <a:rPr lang="en-US" dirty="0"/>
              <a:t>AM: Attacking Midfielder</a:t>
            </a:r>
          </a:p>
          <a:p>
            <a:r>
              <a:rPr lang="en-US" dirty="0"/>
              <a:t>DM/CM: Defensive or Central Midfielder</a:t>
            </a:r>
          </a:p>
        </p:txBody>
      </p:sp>
    </p:spTree>
    <p:extLst>
      <p:ext uri="{BB962C8B-B14F-4D97-AF65-F5344CB8AC3E}">
        <p14:creationId xmlns:p14="http://schemas.microsoft.com/office/powerpoint/2010/main" val="422463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2595-A098-6446-1911-67A10257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06A2-90E9-2771-D405-78E3DE1CD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cannot </a:t>
            </a:r>
            <a:r>
              <a:rPr lang="en-US" b="1" dirty="0"/>
              <a:t>in isolation </a:t>
            </a:r>
            <a:r>
              <a:rPr lang="en-US" dirty="0"/>
              <a:t>look at % of transfer fees spent.</a:t>
            </a:r>
          </a:p>
          <a:p>
            <a:r>
              <a:rPr lang="en-US" dirty="0"/>
              <a:t>Can you really compare FB’s with GK’s? </a:t>
            </a:r>
          </a:p>
          <a:p>
            <a:pPr>
              <a:buFontTx/>
              <a:buChar char="-"/>
            </a:pPr>
            <a:r>
              <a:rPr lang="en-US" dirty="0"/>
              <a:t>Fullbacks include both RB and LB, so the percentages should be halved?</a:t>
            </a:r>
          </a:p>
          <a:p>
            <a:pPr>
              <a:buFontTx/>
              <a:buChar char="-"/>
            </a:pPr>
            <a:r>
              <a:rPr lang="en-US" dirty="0"/>
              <a:t>Same can be applied for FW’s (includes ST, RW, LW)</a:t>
            </a:r>
          </a:p>
          <a:p>
            <a:pPr marL="0" indent="0">
              <a:buNone/>
            </a:pPr>
            <a:r>
              <a:rPr lang="en-US" dirty="0"/>
              <a:t>• ‘Squad Building Affect’: There is much</a:t>
            </a:r>
            <a:r>
              <a:rPr lang="en-US" b="1" dirty="0"/>
              <a:t> higher physical load on an outfielder</a:t>
            </a:r>
            <a:r>
              <a:rPr lang="en-US" dirty="0"/>
              <a:t> -&gt; more need for quality back ups -&gt; more of a need for transfers!</a:t>
            </a:r>
          </a:p>
          <a:p>
            <a:pPr marL="0" indent="0">
              <a:buNone/>
            </a:pPr>
            <a:r>
              <a:rPr lang="en-US" dirty="0"/>
              <a:t>• We need something a bit more granular….</a:t>
            </a:r>
          </a:p>
        </p:txBody>
      </p:sp>
    </p:spTree>
    <p:extLst>
      <p:ext uri="{BB962C8B-B14F-4D97-AF65-F5344CB8AC3E}">
        <p14:creationId xmlns:p14="http://schemas.microsoft.com/office/powerpoint/2010/main" val="134001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AE75-CCE0-CBE8-1CB6-8DBA46B9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this Presentation we will explore…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3C058-14F5-D98C-1159-F2B4A01F5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Based on the last six seasons of data</a:t>
            </a:r>
          </a:p>
          <a:p>
            <a:r>
              <a:rPr lang="en-US" dirty="0"/>
              <a:t>How many of each position was transferred?</a:t>
            </a:r>
          </a:p>
          <a:p>
            <a:r>
              <a:rPr lang="en-US" dirty="0"/>
              <a:t>What was the greatest fee of each position group?</a:t>
            </a:r>
          </a:p>
          <a:p>
            <a:r>
              <a:rPr lang="en-US" dirty="0"/>
              <a:t>What was the mean and median transfer fee of each position group?</a:t>
            </a:r>
          </a:p>
          <a:p>
            <a:r>
              <a:rPr lang="en-US" dirty="0"/>
              <a:t>Did this change over time?</a:t>
            </a:r>
          </a:p>
          <a:p>
            <a:r>
              <a:rPr lang="en-US" dirty="0"/>
              <a:t>Do certain leagues prefer or have tendencies to spend more on a certain position?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44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2375</Words>
  <Application>Microsoft Macintosh PowerPoint</Application>
  <PresentationFormat>Widescreen</PresentationFormat>
  <Paragraphs>352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Aptos Display</vt:lpstr>
      <vt:lpstr>Arial</vt:lpstr>
      <vt:lpstr>Calibri</vt:lpstr>
      <vt:lpstr>Roboto</vt:lpstr>
      <vt:lpstr>Office Theme</vt:lpstr>
      <vt:lpstr>Which Positions in Football are valuable?  And what will be most valuable in 2 years?</vt:lpstr>
      <vt:lpstr>When do players peak?</vt:lpstr>
      <vt:lpstr>What does this show? Is it misleading?</vt:lpstr>
      <vt:lpstr>Top 5 European Leagues 2022/2023 Season:  Age and Transfer Value by Position</vt:lpstr>
      <vt:lpstr>How does each league spend their money?</vt:lpstr>
      <vt:lpstr>Explanation of Graph (CIES Report)</vt:lpstr>
      <vt:lpstr>Validated Data </vt:lpstr>
      <vt:lpstr>However! </vt:lpstr>
      <vt:lpstr>In this Presentation we will explore…</vt:lpstr>
      <vt:lpstr>PowerPoint Presentation</vt:lpstr>
      <vt:lpstr>Premier League Transfers by Position Last 6 seasons: 2017/18 – 2022/2023  Number of Transfers</vt:lpstr>
      <vt:lpstr>Premier League Transfers by Position Last 6 seasons: 2017/18 – 2022/2023  Median Transfer Fee per Position</vt:lpstr>
      <vt:lpstr>PowerPoint Presentation</vt:lpstr>
      <vt:lpstr>PL Overview</vt:lpstr>
      <vt:lpstr>Focusing on specific positions </vt:lpstr>
      <vt:lpstr>Focusing on specific positions </vt:lpstr>
      <vt:lpstr>PowerPoint Presentation</vt:lpstr>
      <vt:lpstr>La Liga Transfers by Position Last 6 seasons: 2017/18 – 2022/2023  Number of Transfers</vt:lpstr>
      <vt:lpstr>La Liga Transfers by Position Last 6 seasons: 2017/18 – 2022/2023  Median Transfer Fee per Position</vt:lpstr>
      <vt:lpstr>PowerPoint Presentation</vt:lpstr>
      <vt:lpstr>La Liga Overview</vt:lpstr>
      <vt:lpstr>Focusing on specific positions</vt:lpstr>
      <vt:lpstr>Focusing on specific positions</vt:lpstr>
      <vt:lpstr>PowerPoint Presentation</vt:lpstr>
      <vt:lpstr>Serie A Transfers by Position Last 6 seasons: 2017/18 – 2022/2023  Number of Transfers</vt:lpstr>
      <vt:lpstr>Serie A Transfers by Position Last 6 seasons: 2017/18 – 2022/2023  Median Transfer Fee per Position</vt:lpstr>
      <vt:lpstr>PowerPoint Presentation</vt:lpstr>
      <vt:lpstr>Serie A Overview</vt:lpstr>
      <vt:lpstr>Focusing on specific positions</vt:lpstr>
      <vt:lpstr>Focusing on specific positions</vt:lpstr>
      <vt:lpstr>PowerPoint Presentation</vt:lpstr>
      <vt:lpstr>Bundesliga Transfers by Position Last 6 seasons: 2017/18 – 2022/2023  Number of Transfers</vt:lpstr>
      <vt:lpstr>Bundesliga Transfers by Position Last 6 seasons: 2017/18 – 2022/2023  Median Transfer Fee per Position</vt:lpstr>
      <vt:lpstr>PowerPoint Presentation</vt:lpstr>
      <vt:lpstr>Bundesliga Overview</vt:lpstr>
      <vt:lpstr>Focusing on specific positions</vt:lpstr>
      <vt:lpstr>Focusing on specific positions </vt:lpstr>
      <vt:lpstr>PowerPoint Presentation</vt:lpstr>
      <vt:lpstr>Ligue 1 Transfers by Position Last 6 seasons: 2017/18 – 2022/2023  Number of Transfers</vt:lpstr>
      <vt:lpstr>Ligue 1 Transfers by Position Last 6 seasons: 2017/18 – 2022/2023  Median Transfer Fee per Position</vt:lpstr>
      <vt:lpstr>PowerPoint Presentation</vt:lpstr>
      <vt:lpstr>Ligue 1 Overview</vt:lpstr>
      <vt:lpstr>Focusing on specific positions</vt:lpstr>
      <vt:lpstr>Focusing on specific positions</vt:lpstr>
      <vt:lpstr>COMBINED BIG 5 EUROPEAN LEAGUES</vt:lpstr>
      <vt:lpstr>Top 5 EU Leagues: Transfers by Position Last 6 seasons: 2017/18 – 2022/2023  Number of Transfers</vt:lpstr>
      <vt:lpstr>Top 5 EU Leagues: Transfers by Position Last 6 seasons: 2017/18 – 2022/2023  Median Transfer Fee per Position</vt:lpstr>
      <vt:lpstr>PowerPoint Presentation</vt:lpstr>
      <vt:lpstr>Top 5 League Overview</vt:lpstr>
      <vt:lpstr>Focusing on specific positions</vt:lpstr>
      <vt:lpstr>Focusing on specific positions </vt:lpstr>
      <vt:lpstr>The English Premier League is a Super League…</vt:lpstr>
      <vt:lpstr>Conclusion of European Leagues</vt:lpstr>
      <vt:lpstr>Conclusion</vt:lpstr>
      <vt:lpstr>Conclusion continued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Guy Kaye</dc:creator>
  <cp:lastModifiedBy>Guy Kaye</cp:lastModifiedBy>
  <cp:revision>3</cp:revision>
  <dcterms:created xsi:type="dcterms:W3CDTF">2025-08-25T16:58:19Z</dcterms:created>
  <dcterms:modified xsi:type="dcterms:W3CDTF">2025-08-25T17:04:45Z</dcterms:modified>
</cp:coreProperties>
</file>